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56"/>
  </p:notesMasterIdLst>
  <p:handoutMasterIdLst>
    <p:handoutMasterId r:id="rId57"/>
  </p:handoutMasterIdLst>
  <p:sldIdLst>
    <p:sldId id="256" r:id="rId2"/>
    <p:sldId id="286" r:id="rId3"/>
    <p:sldId id="278" r:id="rId4"/>
    <p:sldId id="260" r:id="rId5"/>
    <p:sldId id="261" r:id="rId6"/>
    <p:sldId id="276" r:id="rId7"/>
    <p:sldId id="367" r:id="rId8"/>
    <p:sldId id="264" r:id="rId9"/>
    <p:sldId id="368" r:id="rId10"/>
    <p:sldId id="386" r:id="rId11"/>
    <p:sldId id="387" r:id="rId12"/>
    <p:sldId id="277" r:id="rId13"/>
    <p:sldId id="381" r:id="rId14"/>
    <p:sldId id="382" r:id="rId15"/>
    <p:sldId id="383" r:id="rId16"/>
    <p:sldId id="384" r:id="rId17"/>
    <p:sldId id="385" r:id="rId18"/>
    <p:sldId id="417" r:id="rId19"/>
    <p:sldId id="418" r:id="rId20"/>
    <p:sldId id="419" r:id="rId21"/>
    <p:sldId id="266" r:id="rId22"/>
    <p:sldId id="388" r:id="rId23"/>
    <p:sldId id="389" r:id="rId24"/>
    <p:sldId id="390" r:id="rId25"/>
    <p:sldId id="391" r:id="rId26"/>
    <p:sldId id="396" r:id="rId27"/>
    <p:sldId id="397" r:id="rId28"/>
    <p:sldId id="279" r:id="rId29"/>
    <p:sldId id="267" r:id="rId30"/>
    <p:sldId id="410" r:id="rId31"/>
    <p:sldId id="400" r:id="rId32"/>
    <p:sldId id="373" r:id="rId33"/>
    <p:sldId id="257" r:id="rId34"/>
    <p:sldId id="280" r:id="rId35"/>
    <p:sldId id="370" r:id="rId36"/>
    <p:sldId id="372" r:id="rId37"/>
    <p:sldId id="376" r:id="rId38"/>
    <p:sldId id="379" r:id="rId39"/>
    <p:sldId id="380" r:id="rId40"/>
    <p:sldId id="411" r:id="rId41"/>
    <p:sldId id="291" r:id="rId42"/>
    <p:sldId id="401" r:id="rId43"/>
    <p:sldId id="402" r:id="rId44"/>
    <p:sldId id="412" r:id="rId45"/>
    <p:sldId id="413" r:id="rId46"/>
    <p:sldId id="414" r:id="rId47"/>
    <p:sldId id="283" r:id="rId48"/>
    <p:sldId id="259" r:id="rId49"/>
    <p:sldId id="284" r:id="rId50"/>
    <p:sldId id="271" r:id="rId51"/>
    <p:sldId id="272" r:id="rId52"/>
    <p:sldId id="274" r:id="rId53"/>
    <p:sldId id="403" r:id="rId54"/>
    <p:sldId id="314" r:id="rId55"/>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21" autoAdjust="0"/>
  </p:normalViewPr>
  <p:slideViewPr>
    <p:cSldViewPr>
      <p:cViewPr varScale="1">
        <p:scale>
          <a:sx n="99" d="100"/>
          <a:sy n="99" d="100"/>
        </p:scale>
        <p:origin x="-3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F88F54-6E9B-4DC5-B220-8A8D6B182001}" type="datetimeFigureOut">
              <a:rPr lang="en-US"/>
              <a:pPr>
                <a:defRPr/>
              </a:pPr>
              <a:t>10/4/2013</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CBF618-CB39-4DC2-9C48-8A8569A3884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defRPr>
            </a:lvl1pPr>
          </a:lstStyle>
          <a:p>
            <a:pPr>
              <a:defRPr/>
            </a:pPr>
            <a:fld id="{087FCB8E-7F19-4A9F-B54A-A22134482413}" type="datetimeFigureOut">
              <a:rPr lang="en-US"/>
              <a:pPr>
                <a:defRPr/>
              </a:pPr>
              <a:t>10/4/2013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defRPr>
            </a:lvl1pPr>
          </a:lstStyle>
          <a:p>
            <a:pPr>
              <a:defRPr/>
            </a:pPr>
            <a:fld id="{EABE29C8-2A19-4F81-B110-A745DA34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7F92B-A0B5-4ACC-9C42-6A698E0472B8}"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7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DE0A4E-F953-447E-A175-04BC0207D679}"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9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A93D9-075B-42A2-96CF-D705B553DDCA}"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1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FBE56-7600-4C96-8C0A-E394EC9D4296}"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4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571A1-DCAA-4F60-80AB-D9589947B30D}"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C86FA-C94F-4196-B712-5E344F714BB8}" type="slidenum">
              <a:rPr lang="en-US"/>
              <a:pPr fontAlgn="base">
                <a:spcBef>
                  <a:spcPct val="0"/>
                </a:spcBef>
                <a:spcAft>
                  <a:spcPct val="0"/>
                </a:spcAft>
                <a:defRPr/>
              </a:pPr>
              <a:t>14</a:t>
            </a:fld>
            <a:endParaRPr lang="en-US"/>
          </a:p>
        </p:txBody>
      </p:sp>
      <p:sp>
        <p:nvSpPr>
          <p:cNvPr id="747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8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646D6-2455-445E-89B7-2F9FED596394}"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94829-BA37-40D8-884A-6D387030E34F}" type="slidenum">
              <a:rPr lang="en-US"/>
              <a:pPr fontAlgn="base">
                <a:spcBef>
                  <a:spcPct val="0"/>
                </a:spcBef>
                <a:spcAft>
                  <a:spcPct val="0"/>
                </a:spcAft>
                <a:defRPr/>
              </a:pPr>
              <a:t>16</a:t>
            </a:fld>
            <a:endParaRPr lang="en-US"/>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2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E4E15-65D2-4FE8-8CA6-9F3BD47AC6F9}"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514826-1EFA-4E3C-A5BB-74B03B91203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3797F9-353D-439D-AF78-BD5AF9ECED9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2B4E37C-8E94-4FE1-9668-0D6082DE32E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75DAA26-F228-4DFD-A691-F8CBB386581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4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0FBEB-BD23-4A4B-8DD4-75E53FD2E4DC}"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53DEC0-95A1-4EF4-8D3E-12BF6F400E7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D601E7E-3C22-45DB-B963-87C2238CC73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218C9DC-D832-4A07-A6E3-6F7EB7AB607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F734A17-DFC3-4BEB-B0C6-2C8F37CBC6B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352915-BDB7-4BE2-A6F3-E7264E09184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5A30AC-EA7D-48BD-A029-D5411602F9A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2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961EF-7718-4EB0-8AD4-E7109D971B2C}"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4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143D0-C259-4EAC-A0CB-3FAF94C1CE8A}"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B959E-1AB7-4AD3-A97B-4766946E0301}"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27EA30A-F4F7-4F31-8055-DBD1D0B61FF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1249FBD-EC2F-4D72-9307-B9351E42270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DD8F68F-2762-4297-BB5C-C154151859B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0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6E200-229F-4E02-951C-A122F887C8FD}"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2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25947-B6C0-46F9-9B12-FB275C8214B3}"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E8C79-2A43-49D9-8615-FF5A361B26A4}" type="slidenum">
              <a:rPr lang="en-US"/>
              <a:pPr fontAlgn="base">
                <a:spcBef>
                  <a:spcPct val="0"/>
                </a:spcBef>
                <a:spcAft>
                  <a:spcPct val="0"/>
                </a:spcAft>
                <a:defRPr/>
              </a:pPr>
              <a:t>35</a:t>
            </a:fld>
            <a:endParaRPr lang="en-US"/>
          </a:p>
        </p:txBody>
      </p:sp>
      <p:sp>
        <p:nvSpPr>
          <p:cNvPr id="962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6260"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164635-4139-4082-9F4F-349F8813E7C3}" type="slidenum">
              <a:rPr lang="en-US"/>
              <a:pPr fontAlgn="base">
                <a:spcBef>
                  <a:spcPct val="0"/>
                </a:spcBef>
                <a:spcAft>
                  <a:spcPct val="0"/>
                </a:spcAft>
                <a:defRPr/>
              </a:pPr>
              <a:t>36</a:t>
            </a:fld>
            <a:endParaRPr lang="en-US"/>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86FE79A-C497-4E97-8BF1-0224965B9DC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E4EFB-83C2-4022-B8F4-949CDC5176A7}" type="slidenum">
              <a:rPr lang="en-US"/>
              <a:pPr fontAlgn="base">
                <a:spcBef>
                  <a:spcPct val="0"/>
                </a:spcBef>
                <a:spcAft>
                  <a:spcPct val="0"/>
                </a:spcAft>
                <a:defRPr/>
              </a:pPr>
              <a:t>38</a:t>
            </a:fld>
            <a:endParaRPr lang="en-US"/>
          </a:p>
        </p:txBody>
      </p:sp>
      <p:sp>
        <p:nvSpPr>
          <p:cNvPr id="993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9332"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DD246F-E904-492F-943A-A8458121FC6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BE523-5B7C-4E5F-B77C-6B4614712FFA}"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8474DFA-FF8E-485A-A2F6-5159D68268B9}"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3205691-3AFE-476E-A278-9B49D4C7A018}"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4EE54-6E1B-4CA5-9B88-C78440418D27}" type="slidenum">
              <a:rPr lang="en-US"/>
              <a:pPr fontAlgn="base">
                <a:spcBef>
                  <a:spcPct val="0"/>
                </a:spcBef>
                <a:spcAft>
                  <a:spcPct val="0"/>
                </a:spcAft>
                <a:defRPr/>
              </a:pPr>
              <a:t>42</a:t>
            </a:fld>
            <a:endParaRPr lang="en-US"/>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611F88-1576-4F12-B942-6F1629E7A33B}" type="slidenum">
              <a:rPr lang="en-US"/>
              <a:pPr fontAlgn="base">
                <a:spcBef>
                  <a:spcPct val="0"/>
                </a:spcBef>
                <a:spcAft>
                  <a:spcPct val="0"/>
                </a:spcAft>
                <a:defRPr/>
              </a:pPr>
              <a:t>43</a:t>
            </a:fld>
            <a:endParaRPr lang="en-US"/>
          </a:p>
        </p:txBody>
      </p:sp>
      <p:sp>
        <p:nvSpPr>
          <p:cNvPr id="1044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4452" name="Rectangle 3"/>
          <p:cNvSpPr>
            <a:spLocks noGrp="1" noChangeArrowheads="1"/>
          </p:cNvSpPr>
          <p:nvPr>
            <p:ph type="body" idx="1"/>
          </p:nvPr>
        </p:nvSpPr>
        <p:spPr bwMode="auto">
          <a:xfrm>
            <a:off x="944563" y="4451350"/>
            <a:ext cx="5197475" cy="4217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FE0C13E-D2B8-4091-AABF-90FF73F8A4B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0A9BC28-01CB-49AD-9437-769A0149166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A747531-E32E-4074-89BC-C2CB20D945A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2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94867C-D8E5-4144-84E4-44EF01F27569}" type="slidenum">
              <a:rPr lang="en-US"/>
              <a:pPr fontAlgn="base">
                <a:spcBef>
                  <a:spcPct val="0"/>
                </a:spcBef>
                <a:spcAft>
                  <a:spcPct val="0"/>
                </a:spcAft>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4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2195E5-B229-468B-9FF5-EDF729A8AD2F}" type="slidenum">
              <a:rPr lang="en-US"/>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BD2D4-C18F-4973-AF09-CF20273A4372}"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3D5870-3536-4120-A272-6B81DA1586C5}"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8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E4193-5012-4152-B78F-43BAF13274E2}"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0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695BD-AF1D-4926-ADCB-9ABD20EDB859}"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2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AF494-ED0C-42C5-B33D-32D33E2C88AE}"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A0F865D-4183-4C3B-8888-392803124BD1}"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E50ADC4-81FE-4DE2-8D9B-FE560101663C}" type="slidenum">
              <a:rPr lang="en-US" smtClean="0"/>
              <a:pPr>
                <a:defRPr/>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C0945-1DAC-4CFB-90E0-4A08B9BC3601}"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4EF96EF-79B8-41F8-8437-57D8B3C821F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9A4D8-1A97-484D-807D-5F8E4BB3FD3C}"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B469003-208B-4EC3-A9FD-3356D5C5B07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C6EC34A-A9ED-42E6-B541-1343CC36DA03}" type="datetimeFigureOut">
              <a:rPr lang="en-US"/>
              <a:pPr>
                <a:defRPr/>
              </a:pPr>
              <a:t>10/4/2013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40B52E8-3279-432A-8C27-07C193FEA9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A03F00A-5693-4075-AEE2-E6D56455BFAD}" type="datetimeFigureOut">
              <a:rPr lang="en-US"/>
              <a:pPr>
                <a:defRPr/>
              </a:pPr>
              <a:t>10/4/2013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8BD78F-97A8-4ABC-9299-2C24D77C1E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CBC9395-85EA-45AD-9849-DC738A033226}" type="datetimeFigureOut">
              <a:rPr lang="en-US"/>
              <a:pPr>
                <a:defRPr/>
              </a:pPr>
              <a:t>10/4/2013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CBE327-6586-492C-B53B-882B5E4D09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5BE46B-2360-456D-AA25-999231A2AED2}" type="datetimeFigureOut">
              <a:rPr lang="en-US"/>
              <a:pPr>
                <a:defRPr/>
              </a:pPr>
              <a:t>10/4/2013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3813EDB-C7E7-49B6-8BEB-2B46E93DF4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5DEC01-7DD4-4CE1-8D27-E67BF20BF992}" type="datetimeFigureOut">
              <a:rPr lang="en-US"/>
              <a:pPr>
                <a:defRPr/>
              </a:pPr>
              <a:t>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F6CA9B-3772-4F7F-9224-6A92B29C964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C8074AC-69C3-4375-9F1C-83C702E36296}" type="datetimeFigureOut">
              <a:rPr lang="en-US"/>
              <a:pPr>
                <a:defRPr/>
              </a:pPr>
              <a:t>10/4/2013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6FFC8AE-F19B-479C-AAE1-69E87A4857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B4CBCED-6AC4-4AE1-B193-BC2320046F6D}" type="datetimeFigureOut">
              <a:rPr lang="en-US"/>
              <a:pPr>
                <a:defRPr/>
              </a:pPr>
              <a:t>10/4/2013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784E7DB-EF23-4B10-B6AD-064B276DD1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5CC69BD-0258-4774-88D1-198BE830C22D}" type="datetimeFigureOut">
              <a:rPr lang="en-US"/>
              <a:pPr>
                <a:defRPr/>
              </a:pPr>
              <a:t>10/4/2013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AAD9942-754B-4D95-B51E-7D03064833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A5DF1E9-D964-4E7F-8A01-98A4E136C50A}" type="datetimeFigureOut">
              <a:rPr lang="en-US"/>
              <a:pPr>
                <a:defRPr/>
              </a:pPr>
              <a:t>10/4/2013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F1127A5-0F2C-4BA2-B7A8-405BD5EAED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06BB41-85E7-42AB-98B3-25225679A6D9}" type="datetimeFigureOut">
              <a:rPr lang="en-US"/>
              <a:pPr>
                <a:defRPr/>
              </a:pPr>
              <a:t>10/4/2013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C5EA241-5951-4C86-AD80-A2D2EAB6C5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EE07A2D-E065-4AE7-A3D0-687EEA460FAA}" type="datetimeFigureOut">
              <a:rPr lang="en-US"/>
              <a:pPr>
                <a:defRPr/>
              </a:pPr>
              <a:t>10/4/2013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029952B-DE71-43E8-B20A-4926B3F0D5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ECA34FD6-408B-4A8F-922C-B577DC5D7676}" type="datetimeFigureOut">
              <a:rPr lang="en-US"/>
              <a:pPr>
                <a:defRPr/>
              </a:pPr>
              <a:t>10/4/2013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30EDFEA-2D2C-4E4C-BD57-2E860756BA9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98" r:id="rId1"/>
    <p:sldLayoutId id="2147483899" r:id="rId2"/>
    <p:sldLayoutId id="2147483908"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9" r:id="rId12"/>
    <p:sldLayoutId id="2147483910"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r-tip.com/serv1.php?type=db1&amp;dbs=Gaus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mr-tip.com/serv1.php?type=db1&amp;dbs=Magnetic%20Field"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hyperlink" Target="http://www.simplyphysic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457200"/>
            <a:ext cx="6172200" cy="8648521"/>
          </a:xfrm>
          <a:prstGeom prst="rect">
            <a:avLst/>
          </a:prstGeom>
        </p:spPr>
        <p:txBody>
          <a:bodyPr>
            <a:spAutoFit/>
          </a:bodyPr>
          <a:lstStyle/>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r>
              <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RESEARCH </a:t>
            </a:r>
            <a:r>
              <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MRI Safety </a:t>
            </a:r>
            <a:r>
              <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Training</a:t>
            </a: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CBIR</a:t>
            </a:r>
          </a:p>
          <a:p>
            <a:pPr fontAlgn="auto">
              <a:spcBef>
                <a:spcPts val="0"/>
              </a:spcBef>
              <a:spcAft>
                <a:spcPts val="0"/>
              </a:spcAft>
              <a:defRPr/>
            </a:pPr>
            <a:r>
              <a:rPr lang="en-U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University of Maryland</a:t>
            </a:r>
          </a:p>
          <a:p>
            <a:pPr fontAlgn="auto">
              <a:spcBef>
                <a:spcPts val="0"/>
              </a:spcBef>
              <a:spcAft>
                <a:spcPts val="0"/>
              </a:spcAft>
              <a:defRPr/>
            </a:pPr>
            <a:r>
              <a:rPr lang="en-U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Center for brain imaging research</a:t>
            </a: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a:p>
            <a:pPr fontAlgn="auto">
              <a:spcBef>
                <a:spcPts val="0"/>
              </a:spcBef>
              <a:spcAft>
                <a:spcPts val="0"/>
              </a:spcAft>
              <a:defRPr/>
            </a:pP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p:txBody>
      </p:sp>
      <p:pic>
        <p:nvPicPr>
          <p:cNvPr id="7171" name="Picture 2"/>
          <p:cNvPicPr>
            <a:picLocks noChangeAspect="1" noChangeArrowheads="1"/>
          </p:cNvPicPr>
          <p:nvPr/>
        </p:nvPicPr>
        <p:blipFill>
          <a:blip r:embed="rId3"/>
          <a:srcRect/>
          <a:stretch>
            <a:fillRect/>
          </a:stretch>
        </p:blipFill>
        <p:spPr bwMode="auto">
          <a:xfrm>
            <a:off x="6248400" y="2743200"/>
            <a:ext cx="2659063"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57200" y="533400"/>
            <a:ext cx="8229600" cy="1066800"/>
          </a:xfrm>
        </p:spPr>
        <p:txBody>
          <a:bodyPr>
            <a:normAutofit fontScale="90000"/>
          </a:bodyPr>
          <a:lstStyle/>
          <a:p>
            <a:pPr eaLnBrk="1" fontAlgn="auto" hangingPunct="1">
              <a:spcAft>
                <a:spcPts val="0"/>
              </a:spcAft>
              <a:defRPr/>
            </a:pPr>
            <a:r>
              <a:rPr lang="en-US" smtClean="0"/>
              <a:t>Patient Screening and Contraindications</a:t>
            </a:r>
          </a:p>
        </p:txBody>
      </p:sp>
      <p:sp>
        <p:nvSpPr>
          <p:cNvPr id="19459" name="Content Placeholder 3"/>
          <p:cNvSpPr>
            <a:spLocks noGrp="1"/>
          </p:cNvSpPr>
          <p:nvPr>
            <p:ph idx="1"/>
          </p:nvPr>
        </p:nvSpPr>
        <p:spPr>
          <a:xfrm>
            <a:off x="457200" y="2133600"/>
            <a:ext cx="8229600" cy="4114800"/>
          </a:xfrm>
        </p:spPr>
        <p:txBody>
          <a:bodyPr>
            <a:normAutofit lnSpcReduction="10000"/>
          </a:bodyPr>
          <a:lstStyle/>
          <a:p>
            <a:pPr marL="548640" indent="-411480" eaLnBrk="1" fontAlgn="auto" hangingPunct="1">
              <a:spcBef>
                <a:spcPct val="0"/>
              </a:spcBef>
              <a:spcAft>
                <a:spcPts val="0"/>
              </a:spcAft>
              <a:buClr>
                <a:schemeClr val="tx1">
                  <a:shade val="95000"/>
                </a:schemeClr>
              </a:buClr>
              <a:buFont typeface="Wingdings 2"/>
              <a:buChar char=""/>
              <a:defRPr/>
            </a:pPr>
            <a:r>
              <a:rPr lang="en-US" sz="2400" smtClean="0"/>
              <a:t>NO ONE should enter the scan room without first being cleared by an MRI operator.</a:t>
            </a:r>
          </a:p>
          <a:p>
            <a:pPr marL="548640" indent="-411480" eaLnBrk="1" fontAlgn="auto" hangingPunct="1">
              <a:spcBef>
                <a:spcPct val="0"/>
              </a:spcBef>
              <a:spcAft>
                <a:spcPts val="0"/>
              </a:spcAft>
              <a:buClr>
                <a:schemeClr val="tx1">
                  <a:shade val="95000"/>
                </a:schemeClr>
              </a:buClr>
              <a:buFont typeface="Wingdings 2"/>
              <a:buChar char=""/>
              <a:defRPr/>
            </a:pPr>
            <a:endParaRPr lang="en-US" sz="2400" smtClean="0"/>
          </a:p>
          <a:p>
            <a:pPr marL="548640" indent="-411480" eaLnBrk="1" fontAlgn="auto" hangingPunct="1">
              <a:spcBef>
                <a:spcPct val="0"/>
              </a:spcBef>
              <a:spcAft>
                <a:spcPts val="0"/>
              </a:spcAft>
              <a:buClr>
                <a:schemeClr val="tx1">
                  <a:shade val="95000"/>
                </a:schemeClr>
              </a:buClr>
              <a:buFont typeface="Wingdings 2"/>
              <a:buChar char=""/>
              <a:defRPr/>
            </a:pPr>
            <a:r>
              <a:rPr lang="en-US" sz="2400" smtClean="0"/>
              <a:t>Some implants/devices are contraindications for an MRI scan</a:t>
            </a:r>
          </a:p>
          <a:p>
            <a:pPr marL="548640" indent="-411480" eaLnBrk="1" fontAlgn="auto" hangingPunct="1">
              <a:spcBef>
                <a:spcPct val="0"/>
              </a:spcBef>
              <a:spcAft>
                <a:spcPts val="0"/>
              </a:spcAft>
              <a:buClr>
                <a:schemeClr val="tx1">
                  <a:shade val="95000"/>
                </a:schemeClr>
              </a:buClr>
              <a:buFont typeface="Wingdings 2"/>
              <a:buChar char=""/>
              <a:defRPr/>
            </a:pPr>
            <a:endParaRPr lang="en-US" sz="2400" smtClean="0"/>
          </a:p>
          <a:p>
            <a:pPr marL="548640" indent="-411480" eaLnBrk="1" fontAlgn="auto" hangingPunct="1">
              <a:spcBef>
                <a:spcPct val="0"/>
              </a:spcBef>
              <a:spcAft>
                <a:spcPts val="0"/>
              </a:spcAft>
              <a:buClr>
                <a:schemeClr val="tx1">
                  <a:shade val="95000"/>
                </a:schemeClr>
              </a:buClr>
              <a:buFont typeface="Wingdings 2"/>
              <a:buChar char=""/>
              <a:defRPr/>
            </a:pPr>
            <a:r>
              <a:rPr lang="en-US" sz="2400" smtClean="0"/>
              <a:t>If a subject answers “yes” to any question on the MRI screening form, that issue must be addressed and resolved prior to entering the scan room</a:t>
            </a:r>
          </a:p>
          <a:p>
            <a:pPr marL="548640" indent="-411480" eaLnBrk="1" fontAlgn="auto" hangingPunct="1">
              <a:spcBef>
                <a:spcPct val="0"/>
              </a:spcBef>
              <a:spcAft>
                <a:spcPts val="0"/>
              </a:spcAft>
              <a:buClr>
                <a:schemeClr val="tx1">
                  <a:shade val="95000"/>
                </a:schemeClr>
              </a:buClr>
              <a:buFont typeface="Wingdings 2"/>
              <a:buChar char=""/>
              <a:defRPr/>
            </a:pPr>
            <a:endParaRPr lang="en-US" sz="2400" smtClean="0"/>
          </a:p>
          <a:p>
            <a:pPr marL="548640" indent="-411480" eaLnBrk="1" fontAlgn="auto" hangingPunct="1">
              <a:spcBef>
                <a:spcPct val="0"/>
              </a:spcBef>
              <a:spcAft>
                <a:spcPts val="0"/>
              </a:spcAft>
              <a:buClr>
                <a:schemeClr val="tx1">
                  <a:shade val="95000"/>
                </a:schemeClr>
              </a:buClr>
              <a:buFont typeface="Wingdings 2"/>
              <a:buChar char=""/>
              <a:defRPr/>
            </a:pPr>
            <a:r>
              <a:rPr lang="en-US" sz="2400" smtClean="0"/>
              <a:t>NO cardiac pacemakers, defibrillators, aneurysm clips or electronic or magnetically activated devices </a:t>
            </a:r>
          </a:p>
          <a:p>
            <a:pPr marL="548640" indent="-411480" eaLnBrk="1" fontAlgn="auto" hangingPunct="1">
              <a:spcBef>
                <a:spcPct val="0"/>
              </a:spcBef>
              <a:spcAft>
                <a:spcPts val="0"/>
              </a:spcAft>
              <a:buClr>
                <a:schemeClr val="tx1">
                  <a:shade val="95000"/>
                </a:schemeClr>
              </a:buClr>
              <a:buFont typeface="Wingdings 2"/>
              <a:buChar char=""/>
              <a:defRPr/>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990600"/>
          </a:xfrm>
        </p:spPr>
        <p:txBody>
          <a:bodyPr>
            <a:normAutofit fontScale="90000"/>
          </a:bodyPr>
          <a:lstStyle/>
          <a:p>
            <a:pPr eaLnBrk="1" fontAlgn="auto" hangingPunct="1">
              <a:spcAft>
                <a:spcPts val="0"/>
              </a:spcAft>
              <a:defRPr/>
            </a:pPr>
            <a:r>
              <a:rPr lang="en-US" smtClean="0"/>
              <a:t>Patient Screening and Contraindications (Continued)</a:t>
            </a:r>
          </a:p>
        </p:txBody>
      </p:sp>
      <p:sp>
        <p:nvSpPr>
          <p:cNvPr id="16387" name="Content Placeholder 2"/>
          <p:cNvSpPr>
            <a:spLocks noGrp="1"/>
          </p:cNvSpPr>
          <p:nvPr>
            <p:ph idx="1"/>
          </p:nvPr>
        </p:nvSpPr>
        <p:spPr>
          <a:xfrm>
            <a:off x="457200" y="1600200"/>
            <a:ext cx="8229600" cy="4800600"/>
          </a:xfrm>
        </p:spPr>
        <p:txBody>
          <a:bodyPr/>
          <a:lstStyle/>
          <a:p>
            <a:pPr eaLnBrk="1" hangingPunct="1">
              <a:spcBef>
                <a:spcPct val="0"/>
              </a:spcBef>
            </a:pPr>
            <a:r>
              <a:rPr lang="en-US" sz="2400" smtClean="0"/>
              <a:t>Any injury from a foreign metallic body may be a contraindication for an MRI scan</a:t>
            </a:r>
            <a:br>
              <a:rPr lang="en-US" sz="2400" smtClean="0"/>
            </a:br>
            <a:endParaRPr lang="en-US" sz="2400" smtClean="0"/>
          </a:p>
          <a:p>
            <a:pPr eaLnBrk="1" hangingPunct="1">
              <a:spcBef>
                <a:spcPct val="0"/>
              </a:spcBef>
            </a:pPr>
            <a:r>
              <a:rPr lang="en-US" sz="2400" smtClean="0"/>
              <a:t>If someone has worked as a machinist, grinder, or welder and cannot absolutely confirm they always wore eye protection, they must first have orbital x-rays to confirm that there are no loose metallic bodies in the eye</a:t>
            </a:r>
            <a:br>
              <a:rPr lang="en-US" sz="2400" smtClean="0"/>
            </a:br>
            <a:endParaRPr lang="en-US" sz="2400" smtClean="0"/>
          </a:p>
          <a:p>
            <a:pPr eaLnBrk="1" hangingPunct="1">
              <a:spcBef>
                <a:spcPct val="0"/>
              </a:spcBef>
            </a:pPr>
            <a:r>
              <a:rPr lang="en-US" sz="2400" smtClean="0"/>
              <a:t>Any person who was injured by a metallic foreign body such as a bullet, BB, or shrapnel may not be able to proceed with an MRI scan unless there is proof that any remaining metal in the body is not in a location where it may move and cause injury/death.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42900" y="274638"/>
            <a:ext cx="8458200" cy="1143000"/>
          </a:xfrm>
        </p:spPr>
        <p:txBody>
          <a:bodyPr/>
          <a:lstStyle/>
          <a:p>
            <a:pPr eaLnBrk="1" fontAlgn="auto" hangingPunct="1">
              <a:spcAft>
                <a:spcPts val="0"/>
              </a:spcAft>
              <a:defRPr/>
            </a:pPr>
            <a:r>
              <a:rPr lang="en-US" smtClean="0"/>
              <a:t>MRI Safety Video</a:t>
            </a:r>
          </a:p>
        </p:txBody>
      </p:sp>
      <p:sp>
        <p:nvSpPr>
          <p:cNvPr id="17411" name="Content Placeholder 2"/>
          <p:cNvSpPr>
            <a:spLocks noGrp="1"/>
          </p:cNvSpPr>
          <p:nvPr>
            <p:ph idx="1"/>
          </p:nvPr>
        </p:nvSpPr>
        <p:spPr>
          <a:xfrm>
            <a:off x="381000" y="2057400"/>
            <a:ext cx="8382000" cy="2209800"/>
          </a:xfrm>
        </p:spPr>
        <p:txBody>
          <a:bodyPr/>
          <a:lstStyle/>
          <a:p>
            <a:pPr eaLnBrk="1" hangingPunct="1">
              <a:buFont typeface="Arial" charset="0"/>
              <a:buNone/>
            </a:pPr>
            <a:r>
              <a:rPr lang="en-US" smtClean="0"/>
              <a:t>                  Watch the MRI safety video at:</a:t>
            </a:r>
          </a:p>
          <a:p>
            <a:pPr eaLnBrk="1" hangingPunct="1">
              <a:buFont typeface="Arial" charset="0"/>
              <a:buNone/>
            </a:pPr>
            <a:endParaRPr lang="en-US" smtClean="0"/>
          </a:p>
          <a:p>
            <a:pPr eaLnBrk="1" hangingPunct="1">
              <a:buFont typeface="Arial" charset="0"/>
              <a:buNone/>
            </a:pPr>
            <a:r>
              <a:rPr lang="en-US" smtClean="0"/>
              <a:t>mms://vidsrv1.mc.duke.edu/Radiology/MRISafety.wmv</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981200"/>
          </a:xfrm>
        </p:spPr>
        <p:txBody>
          <a:bodyPr rtlCol="0">
            <a:normAutofit/>
          </a:bodyPr>
          <a:lstStyle/>
          <a:p>
            <a:pPr eaLnBrk="1" fontAlgn="auto" hangingPunct="1">
              <a:spcAft>
                <a:spcPts val="0"/>
              </a:spcAft>
              <a:defRPr/>
            </a:pPr>
            <a:r>
              <a:rPr lang="en-US" sz="6600" dirty="0" smtClean="0"/>
              <a:t>Safety Signage</a:t>
            </a:r>
            <a:endParaRPr lang="en-US" sz="66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1066800"/>
          </a:xfrm>
        </p:spPr>
        <p:txBody>
          <a:bodyPr/>
          <a:lstStyle/>
          <a:p>
            <a:pPr eaLnBrk="1" fontAlgn="auto" hangingPunct="1">
              <a:spcAft>
                <a:spcPts val="0"/>
              </a:spcAft>
              <a:defRPr/>
            </a:pPr>
            <a:r>
              <a:rPr lang="en-US" smtClean="0"/>
              <a:t>Signage</a:t>
            </a:r>
          </a:p>
        </p:txBody>
      </p:sp>
      <p:sp>
        <p:nvSpPr>
          <p:cNvPr id="249859" name="Rectangle 3"/>
          <p:cNvSpPr>
            <a:spLocks noGrp="1" noChangeArrowheads="1"/>
          </p:cNvSpPr>
          <p:nvPr>
            <p:ph idx="1"/>
          </p:nvPr>
        </p:nvSpPr>
        <p:spPr/>
        <p:txBody>
          <a:bodyPr rtlCol="0">
            <a:normAutofit/>
          </a:bodyPr>
          <a:lstStyle/>
          <a:p>
            <a:pPr marL="548640" indent="-411480" eaLnBrk="1" fontAlgn="auto" hangingPunct="1">
              <a:spcAft>
                <a:spcPts val="0"/>
              </a:spcAft>
              <a:buClr>
                <a:schemeClr val="tx1">
                  <a:shade val="95000"/>
                </a:schemeClr>
              </a:buClr>
              <a:buFont typeface="Arial"/>
              <a:buChar char="•"/>
              <a:defRPr/>
            </a:pPr>
            <a:r>
              <a:rPr lang="en-US" dirty="0" smtClean="0"/>
              <a:t>FDA Guidance for the Submission Of Premarket Notifications for Magnetic Resonance Diagnostic Devices states: </a:t>
            </a:r>
          </a:p>
          <a:p>
            <a:pPr marL="548640" indent="-411480" eaLnBrk="1" fontAlgn="auto" hangingPunct="1">
              <a:spcAft>
                <a:spcPts val="0"/>
              </a:spcAft>
              <a:buClr>
                <a:schemeClr val="tx1">
                  <a:shade val="95000"/>
                </a:schemeClr>
              </a:buClr>
              <a:buFont typeface="Arial"/>
              <a:buChar char="•"/>
              <a:defRPr/>
            </a:pPr>
            <a:r>
              <a:rPr lang="en-US" dirty="0" smtClean="0"/>
              <a:t>"The controlled access area should be labeled </a:t>
            </a:r>
            <a:r>
              <a:rPr lang="en-US" dirty="0" smtClean="0">
                <a:solidFill>
                  <a:srgbClr val="FF0000"/>
                </a:solidFill>
              </a:rPr>
              <a:t>"Danger - High Magnetic Field" </a:t>
            </a:r>
            <a:r>
              <a:rPr lang="en-US" dirty="0" smtClean="0"/>
              <a:t>at all entries." </a:t>
            </a:r>
          </a:p>
          <a:p>
            <a:pPr marL="548640" indent="-411480" eaLnBrk="1" fontAlgn="auto" hangingPunct="1">
              <a:spcAft>
                <a:spcPts val="0"/>
              </a:spcAft>
              <a:buClr>
                <a:schemeClr val="tx1">
                  <a:shade val="95000"/>
                </a:schemeClr>
              </a:buClr>
              <a:buFont typeface="Arial"/>
              <a:buChar char="•"/>
              <a:defRPr/>
            </a:pPr>
            <a:r>
              <a:rPr lang="en-US" dirty="0" smtClean="0"/>
              <a:t>The term "warning" does not convey the importance of a situation that may not only be potentially hazardous, but has been responsible for serious injuries and deaths.</a:t>
            </a:r>
            <a:endParaRPr lang="en-US" dirty="0"/>
          </a:p>
        </p:txBody>
      </p:sp>
      <p:sp>
        <p:nvSpPr>
          <p:cNvPr id="19460" name="Text Box 4"/>
          <p:cNvSpPr txBox="1">
            <a:spLocks noChangeArrowheads="1"/>
          </p:cNvSpPr>
          <p:nvPr/>
        </p:nvSpPr>
        <p:spPr bwMode="auto">
          <a:xfrm>
            <a:off x="8458200" y="6248400"/>
            <a:ext cx="387350" cy="336550"/>
          </a:xfrm>
          <a:prstGeom prst="rect">
            <a:avLst/>
          </a:prstGeom>
          <a:noFill/>
          <a:ln w="12700">
            <a:noFill/>
            <a:miter lim="800000"/>
            <a:headEnd type="none" w="sm" len="sm"/>
            <a:tailEnd type="none" w="sm" len="sm"/>
          </a:ln>
        </p:spPr>
        <p:txBody>
          <a:bodyPr wrap="none">
            <a:spAutoFit/>
          </a:bodyPr>
          <a:lstStyle/>
          <a:p>
            <a:fld id="{34885F3A-CFFA-45D4-A8BB-1AD141C0884C}" type="slidenum">
              <a:rPr lang="en-US" sz="1600">
                <a:latin typeface="Times New Roman" charset="0"/>
              </a:rPr>
              <a:pPr/>
              <a:t>14</a:t>
            </a:fld>
            <a:endParaRPr lang="en-US" sz="1600">
              <a:latin typeface="Times New Roman"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57200"/>
            <a:ext cx="8229600" cy="838200"/>
          </a:xfrm>
        </p:spPr>
        <p:txBody>
          <a:bodyPr/>
          <a:lstStyle/>
          <a:p>
            <a:pPr eaLnBrk="1" fontAlgn="auto" hangingPunct="1">
              <a:spcAft>
                <a:spcPts val="0"/>
              </a:spcAft>
              <a:defRPr/>
            </a:pPr>
            <a:r>
              <a:rPr lang="en-US" smtClean="0"/>
              <a:t>Look for the warning signs!</a:t>
            </a:r>
          </a:p>
        </p:txBody>
      </p:sp>
      <p:pic>
        <p:nvPicPr>
          <p:cNvPr id="20483" name="Picture 6" descr="safety1.jpg"/>
          <p:cNvPicPr>
            <a:picLocks noChangeAspect="1"/>
          </p:cNvPicPr>
          <p:nvPr/>
        </p:nvPicPr>
        <p:blipFill>
          <a:blip r:embed="rId3"/>
          <a:srcRect/>
          <a:stretch>
            <a:fillRect/>
          </a:stretch>
        </p:blipFill>
        <p:spPr bwMode="auto">
          <a:xfrm>
            <a:off x="4572000" y="2133600"/>
            <a:ext cx="4054475" cy="3116263"/>
          </a:xfrm>
          <a:prstGeom prst="rect">
            <a:avLst/>
          </a:prstGeom>
          <a:noFill/>
          <a:ln w="9525">
            <a:noFill/>
            <a:miter lim="800000"/>
            <a:headEnd/>
            <a:tailEnd/>
          </a:ln>
        </p:spPr>
      </p:pic>
      <p:pic>
        <p:nvPicPr>
          <p:cNvPr id="20484" name="Picture 8" descr="safety3.jpg"/>
          <p:cNvPicPr>
            <a:picLocks noChangeAspect="1"/>
          </p:cNvPicPr>
          <p:nvPr/>
        </p:nvPicPr>
        <p:blipFill>
          <a:blip r:embed="rId4"/>
          <a:srcRect/>
          <a:stretch>
            <a:fillRect/>
          </a:stretch>
        </p:blipFill>
        <p:spPr bwMode="auto">
          <a:xfrm>
            <a:off x="609600" y="1371600"/>
            <a:ext cx="33655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458200" y="6248400"/>
            <a:ext cx="390525" cy="336550"/>
          </a:xfrm>
          <a:prstGeom prst="rect">
            <a:avLst/>
          </a:prstGeom>
          <a:noFill/>
          <a:ln w="12700">
            <a:noFill/>
            <a:miter lim="800000"/>
            <a:headEnd type="none" w="sm" len="sm"/>
            <a:tailEnd type="none" w="sm" len="sm"/>
          </a:ln>
        </p:spPr>
        <p:txBody>
          <a:bodyPr wrap="none">
            <a:spAutoFit/>
          </a:bodyPr>
          <a:lstStyle/>
          <a:p>
            <a:fld id="{435C38B2-340C-4FB2-AEFA-408387D8E4DE}" type="slidenum">
              <a:rPr lang="en-US" sz="1600">
                <a:latin typeface="Calibri" pitchFamily="34" charset="0"/>
              </a:rPr>
              <a:pPr/>
              <a:t>16</a:t>
            </a:fld>
            <a:endParaRPr lang="en-US" sz="1600">
              <a:latin typeface="Calibri" pitchFamily="34" charset="0"/>
            </a:endParaRPr>
          </a:p>
        </p:txBody>
      </p:sp>
      <p:pic>
        <p:nvPicPr>
          <p:cNvPr id="21507" name="Picture 3" descr="PC121103"/>
          <p:cNvPicPr>
            <a:picLocks noChangeAspect="1" noChangeArrowheads="1"/>
          </p:cNvPicPr>
          <p:nvPr/>
        </p:nvPicPr>
        <p:blipFill>
          <a:blip r:embed="rId3"/>
          <a:srcRect l="1627" t="1057" r="1627" b="1057"/>
          <a:stretch>
            <a:fillRect/>
          </a:stretch>
        </p:blipFill>
        <p:spPr bwMode="auto">
          <a:xfrm>
            <a:off x="4800600" y="304800"/>
            <a:ext cx="3940175" cy="6135688"/>
          </a:xfrm>
          <a:prstGeom prst="rect">
            <a:avLst/>
          </a:prstGeom>
          <a:noFill/>
          <a:ln w="9525">
            <a:noFill/>
            <a:miter lim="800000"/>
            <a:headEnd/>
            <a:tailEnd/>
          </a:ln>
        </p:spPr>
      </p:pic>
      <p:pic>
        <p:nvPicPr>
          <p:cNvPr id="21508" name="Picture 4" descr="warning 002 copy"/>
          <p:cNvPicPr>
            <a:picLocks noChangeAspect="1" noChangeArrowheads="1"/>
          </p:cNvPicPr>
          <p:nvPr/>
        </p:nvPicPr>
        <p:blipFill>
          <a:blip r:embed="rId4"/>
          <a:srcRect l="7692" t="3467" r="3076" b="5779"/>
          <a:stretch>
            <a:fillRect/>
          </a:stretch>
        </p:blipFill>
        <p:spPr bwMode="auto">
          <a:xfrm>
            <a:off x="381000" y="609600"/>
            <a:ext cx="3978275" cy="5386388"/>
          </a:xfrm>
          <a:prstGeom prst="rect">
            <a:avLst/>
          </a:prstGeom>
          <a:noFill/>
          <a:ln w="9525">
            <a:noFill/>
            <a:miter lim="800000"/>
            <a:headEnd/>
            <a:tailEnd/>
          </a:ln>
        </p:spPr>
      </p:pic>
      <p:sp>
        <p:nvSpPr>
          <p:cNvPr id="21509" name="Line 5"/>
          <p:cNvSpPr>
            <a:spLocks noChangeShapeType="1"/>
          </p:cNvSpPr>
          <p:nvPr/>
        </p:nvSpPr>
        <p:spPr bwMode="auto">
          <a:xfrm flipV="1">
            <a:off x="609600" y="304800"/>
            <a:ext cx="3387725" cy="5867400"/>
          </a:xfrm>
          <a:prstGeom prst="line">
            <a:avLst/>
          </a:prstGeom>
          <a:noFill/>
          <a:ln w="152400">
            <a:solidFill>
              <a:srgbClr val="FF0000"/>
            </a:solidFill>
            <a:round/>
            <a:headEnd/>
            <a:tailEnd/>
          </a:ln>
        </p:spPr>
        <p:txBody>
          <a:bodyPr wrap="none" anchor="ctr"/>
          <a:lstStyle/>
          <a:p>
            <a:endParaRPr lang="en-US"/>
          </a:p>
        </p:txBody>
      </p:sp>
      <p:sp>
        <p:nvSpPr>
          <p:cNvPr id="21510" name="Line 6"/>
          <p:cNvSpPr>
            <a:spLocks noChangeShapeType="1"/>
          </p:cNvSpPr>
          <p:nvPr/>
        </p:nvSpPr>
        <p:spPr bwMode="auto">
          <a:xfrm>
            <a:off x="609600" y="304800"/>
            <a:ext cx="3387725" cy="5867400"/>
          </a:xfrm>
          <a:prstGeom prst="line">
            <a:avLst/>
          </a:prstGeom>
          <a:noFill/>
          <a:ln w="152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rtlCol="0">
            <a:normAutofit fontScale="90000"/>
          </a:bodyPr>
          <a:lstStyle/>
          <a:p>
            <a:pPr eaLnBrk="1" fontAlgn="auto" hangingPunct="1">
              <a:spcAft>
                <a:spcPts val="0"/>
              </a:spcAft>
              <a:defRPr/>
            </a:pPr>
            <a:r>
              <a:rPr lang="en-US" dirty="0" smtClean="0"/>
              <a:t>Remember, the magnet is ALWAYS on!</a:t>
            </a:r>
            <a:endParaRPr lang="en-US" dirty="0"/>
          </a:p>
        </p:txBody>
      </p:sp>
      <p:sp>
        <p:nvSpPr>
          <p:cNvPr id="22531" name="Content Placeholder 2"/>
          <p:cNvSpPr>
            <a:spLocks noGrp="1"/>
          </p:cNvSpPr>
          <p:nvPr>
            <p:ph idx="1"/>
          </p:nvPr>
        </p:nvSpPr>
        <p:spPr>
          <a:xfrm>
            <a:off x="457200" y="1905000"/>
            <a:ext cx="8229600" cy="3886200"/>
          </a:xfrm>
        </p:spPr>
        <p:txBody>
          <a:bodyPr/>
          <a:lstStyle/>
          <a:p>
            <a:pPr eaLnBrk="1" hangingPunct="1"/>
            <a:r>
              <a:rPr lang="en-US" smtClean="0"/>
              <a:t>Even when the MRI Scanner is not in use, the magnet is on.  Ferromagnetic objects should </a:t>
            </a:r>
            <a:r>
              <a:rPr lang="en-US" b="1" smtClean="0">
                <a:solidFill>
                  <a:srgbClr val="FF0000"/>
                </a:solidFill>
              </a:rPr>
              <a:t>NEVER</a:t>
            </a:r>
            <a:r>
              <a:rPr lang="en-US" smtClean="0"/>
              <a:t> be taken into the Scan Room.  </a:t>
            </a:r>
          </a:p>
        </p:txBody>
      </p:sp>
      <p:pic>
        <p:nvPicPr>
          <p:cNvPr id="22532" name="Picture 5" descr="safety2.jpg"/>
          <p:cNvPicPr>
            <a:picLocks noChangeAspect="1"/>
          </p:cNvPicPr>
          <p:nvPr/>
        </p:nvPicPr>
        <p:blipFill>
          <a:blip r:embed="rId3"/>
          <a:srcRect/>
          <a:stretch>
            <a:fillRect/>
          </a:stretch>
        </p:blipFill>
        <p:spPr bwMode="auto">
          <a:xfrm>
            <a:off x="1219200" y="3429000"/>
            <a:ext cx="67437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MRI safety Zones</a:t>
            </a:r>
            <a:endParaRPr lang="en-US" dirty="0"/>
          </a:p>
        </p:txBody>
      </p:sp>
      <p:sp>
        <p:nvSpPr>
          <p:cNvPr id="3" name="Content Placeholder 2"/>
          <p:cNvSpPr>
            <a:spLocks noGrp="1"/>
          </p:cNvSpPr>
          <p:nvPr>
            <p:ph idx="1"/>
          </p:nvPr>
        </p:nvSpPr>
        <p:spPr>
          <a:xfrm>
            <a:off x="457200" y="1295400"/>
            <a:ext cx="8229600" cy="5410200"/>
          </a:xfrm>
        </p:spPr>
        <p:txBody>
          <a:bodyPr/>
          <a:lstStyle/>
          <a:p>
            <a:pPr>
              <a:buFont typeface="Wingdings 2" pitchFamily="18" charset="2"/>
              <a:buNone/>
              <a:defRPr/>
            </a:pPr>
            <a:r>
              <a:rPr lang="en-US" sz="2000" dirty="0" smtClean="0"/>
              <a:t>The MRI suite is divided into 4 safety zones.</a:t>
            </a:r>
          </a:p>
          <a:p>
            <a:pPr>
              <a:buFont typeface="Wingdings 2" pitchFamily="18" charset="2"/>
              <a:buNone/>
              <a:defRPr/>
            </a:pPr>
            <a:endParaRPr lang="en-US" sz="1600" b="1" dirty="0" smtClean="0">
              <a:solidFill>
                <a:schemeClr val="accent4">
                  <a:lumMod val="75000"/>
                </a:schemeClr>
              </a:solidFill>
            </a:endParaRPr>
          </a:p>
          <a:p>
            <a:pPr>
              <a:buFont typeface="Wingdings 2" pitchFamily="18" charset="2"/>
              <a:buNone/>
              <a:defRPr/>
            </a:pPr>
            <a:r>
              <a:rPr lang="en-US" sz="1600" b="1" dirty="0" smtClean="0">
                <a:solidFill>
                  <a:schemeClr val="accent2">
                    <a:lumMod val="75000"/>
                  </a:schemeClr>
                </a:solidFill>
              </a:rPr>
              <a:t>ZONE 1: </a:t>
            </a:r>
            <a:r>
              <a:rPr lang="en-US" sz="1600" b="1" dirty="0" smtClean="0"/>
              <a:t>This region includes all areas</a:t>
            </a:r>
          </a:p>
          <a:p>
            <a:pPr>
              <a:buFont typeface="Wingdings 2" pitchFamily="18" charset="2"/>
              <a:buNone/>
              <a:defRPr/>
            </a:pPr>
            <a:r>
              <a:rPr lang="en-US" sz="1600" dirty="0" smtClean="0"/>
              <a:t>that are freely accessible to the general</a:t>
            </a:r>
          </a:p>
          <a:p>
            <a:pPr>
              <a:buFont typeface="Wingdings 2" pitchFamily="18" charset="2"/>
              <a:buNone/>
              <a:defRPr/>
            </a:pPr>
            <a:r>
              <a:rPr lang="en-US" sz="1600" dirty="0" smtClean="0"/>
              <a:t>public. It is typically outside of the MR</a:t>
            </a:r>
          </a:p>
          <a:p>
            <a:pPr>
              <a:buFont typeface="Wingdings 2" pitchFamily="18" charset="2"/>
              <a:buNone/>
              <a:defRPr/>
            </a:pPr>
            <a:r>
              <a:rPr lang="en-US" sz="1600" dirty="0" smtClean="0"/>
              <a:t>environment itself and is the area</a:t>
            </a:r>
          </a:p>
          <a:p>
            <a:pPr>
              <a:buFont typeface="Wingdings 2" pitchFamily="18" charset="2"/>
              <a:buNone/>
              <a:defRPr/>
            </a:pPr>
            <a:r>
              <a:rPr lang="en-US" sz="1600" dirty="0" smtClean="0"/>
              <a:t>through which patients and all </a:t>
            </a:r>
          </a:p>
          <a:p>
            <a:pPr>
              <a:buFont typeface="Wingdings 2" pitchFamily="18" charset="2"/>
              <a:buNone/>
              <a:defRPr/>
            </a:pPr>
            <a:r>
              <a:rPr lang="en-US" sz="1600" dirty="0" smtClean="0"/>
              <a:t>personnel access the MR suite. This</a:t>
            </a:r>
          </a:p>
          <a:p>
            <a:pPr>
              <a:buFont typeface="Wingdings 2" pitchFamily="18" charset="2"/>
              <a:buNone/>
              <a:defRPr/>
            </a:pPr>
            <a:r>
              <a:rPr lang="en-US" sz="1600" dirty="0" smtClean="0"/>
              <a:t>zone is not marked or labeled.</a:t>
            </a:r>
          </a:p>
          <a:p>
            <a:pPr>
              <a:buFont typeface="Wingdings 2" pitchFamily="18" charset="2"/>
              <a:buNone/>
              <a:defRPr/>
            </a:pPr>
            <a:endParaRPr lang="en-US" sz="1600" b="1" dirty="0" smtClean="0">
              <a:solidFill>
                <a:schemeClr val="accent4">
                  <a:lumMod val="75000"/>
                </a:schemeClr>
              </a:solidFill>
            </a:endParaRPr>
          </a:p>
          <a:p>
            <a:pPr>
              <a:buFont typeface="Wingdings 2" pitchFamily="18" charset="2"/>
              <a:buNone/>
              <a:defRPr/>
            </a:pPr>
            <a:r>
              <a:rPr lang="en-US" sz="1600" b="1" dirty="0" smtClean="0">
                <a:solidFill>
                  <a:schemeClr val="accent4">
                    <a:lumMod val="75000"/>
                  </a:schemeClr>
                </a:solidFill>
              </a:rPr>
              <a:t>ZONE 2:</a:t>
            </a:r>
            <a:r>
              <a:rPr lang="en-US" sz="1600" b="1" dirty="0" smtClean="0"/>
              <a:t> This area is between the</a:t>
            </a:r>
          </a:p>
          <a:p>
            <a:pPr>
              <a:buFont typeface="Wingdings 2" pitchFamily="18" charset="2"/>
              <a:buNone/>
              <a:defRPr/>
            </a:pPr>
            <a:r>
              <a:rPr lang="en-US" sz="1600" dirty="0" smtClean="0"/>
              <a:t>accessible zone 1 and the strictly</a:t>
            </a:r>
          </a:p>
          <a:p>
            <a:pPr>
              <a:buFont typeface="Wingdings 2" pitchFamily="18" charset="2"/>
              <a:buNone/>
              <a:defRPr/>
            </a:pPr>
            <a:r>
              <a:rPr lang="en-US" sz="1600" dirty="0" smtClean="0"/>
              <a:t>controlled zones 3 and 4. Patients and</a:t>
            </a:r>
          </a:p>
          <a:p>
            <a:pPr>
              <a:buFont typeface="Wingdings 2" pitchFamily="18" charset="2"/>
              <a:buNone/>
              <a:defRPr/>
            </a:pPr>
            <a:r>
              <a:rPr lang="en-US" sz="1600" dirty="0" smtClean="0"/>
              <a:t>other personnel are able to move</a:t>
            </a:r>
          </a:p>
          <a:p>
            <a:pPr>
              <a:buFont typeface="Wingdings 2" pitchFamily="18" charset="2"/>
              <a:buNone/>
              <a:defRPr/>
            </a:pPr>
            <a:r>
              <a:rPr lang="en-US" sz="1600" dirty="0" smtClean="0"/>
              <a:t>throughout this area. However they</a:t>
            </a:r>
          </a:p>
          <a:p>
            <a:pPr>
              <a:buFont typeface="Wingdings 2" pitchFamily="18" charset="2"/>
              <a:buNone/>
              <a:defRPr/>
            </a:pPr>
            <a:r>
              <a:rPr lang="en-US" sz="1600" dirty="0" smtClean="0"/>
              <a:t>must be mindful of where zone 3</a:t>
            </a:r>
          </a:p>
          <a:p>
            <a:pPr>
              <a:buFont typeface="Wingdings 2" pitchFamily="18" charset="2"/>
              <a:buNone/>
              <a:defRPr/>
            </a:pPr>
            <a:r>
              <a:rPr lang="en-US" sz="1600" dirty="0" smtClean="0"/>
              <a:t>begins. This area is marked with a</a:t>
            </a:r>
          </a:p>
          <a:p>
            <a:pPr>
              <a:buFont typeface="Wingdings 2" pitchFamily="18" charset="2"/>
              <a:buNone/>
              <a:defRPr/>
            </a:pPr>
            <a:r>
              <a:rPr lang="en-US" sz="1600" dirty="0" smtClean="0"/>
              <a:t>safety sign.</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smtClean="0"/>
              <a:t>MRI Safety Zones</a:t>
            </a:r>
            <a:endParaRPr lang="en-US" dirty="0"/>
          </a:p>
        </p:txBody>
      </p:sp>
      <p:sp>
        <p:nvSpPr>
          <p:cNvPr id="24579" name="Content Placeholder 2"/>
          <p:cNvSpPr>
            <a:spLocks noGrp="1"/>
          </p:cNvSpPr>
          <p:nvPr>
            <p:ph idx="1"/>
          </p:nvPr>
        </p:nvSpPr>
        <p:spPr>
          <a:xfrm>
            <a:off x="457200" y="914400"/>
            <a:ext cx="8229600" cy="5791200"/>
          </a:xfrm>
        </p:spPr>
        <p:txBody>
          <a:bodyPr/>
          <a:lstStyle/>
          <a:p>
            <a:pPr>
              <a:buFont typeface="Wingdings 2" pitchFamily="18" charset="2"/>
              <a:buNone/>
            </a:pPr>
            <a:endParaRPr lang="en-US" sz="1600" b="1" smtClean="0"/>
          </a:p>
          <a:p>
            <a:pPr>
              <a:buFont typeface="Wingdings 2" pitchFamily="18" charset="2"/>
              <a:buNone/>
            </a:pPr>
            <a:r>
              <a:rPr lang="en-US" sz="1600" b="1" smtClean="0">
                <a:solidFill>
                  <a:srgbClr val="FFFF00"/>
                </a:solidFill>
              </a:rPr>
              <a:t>ZONE 3: </a:t>
            </a:r>
            <a:r>
              <a:rPr lang="en-US" sz="1600" b="1" smtClean="0"/>
              <a:t>This area is the region that</a:t>
            </a:r>
          </a:p>
          <a:p>
            <a:pPr>
              <a:buFont typeface="Wingdings 2" pitchFamily="18" charset="2"/>
              <a:buNone/>
            </a:pPr>
            <a:r>
              <a:rPr lang="en-US" sz="1600" smtClean="0"/>
              <a:t>non MR safe equipment can result in</a:t>
            </a:r>
          </a:p>
          <a:p>
            <a:pPr>
              <a:buFont typeface="Wingdings 2" pitchFamily="18" charset="2"/>
              <a:buNone/>
            </a:pPr>
            <a:r>
              <a:rPr lang="en-US" sz="1600" smtClean="0"/>
              <a:t>serious injury or death if accidentally</a:t>
            </a:r>
          </a:p>
          <a:p>
            <a:pPr>
              <a:buFont typeface="Wingdings 2" pitchFamily="18" charset="2"/>
              <a:buNone/>
            </a:pPr>
            <a:r>
              <a:rPr lang="en-US" sz="1600" smtClean="0"/>
              <a:t>moved closer or into zone 4. </a:t>
            </a:r>
          </a:p>
          <a:p>
            <a:pPr>
              <a:buFont typeface="Wingdings 2" pitchFamily="18" charset="2"/>
              <a:buNone/>
            </a:pPr>
            <a:r>
              <a:rPr lang="en-US" sz="1600" smtClean="0"/>
              <a:t>Personnel are not to move freely</a:t>
            </a:r>
          </a:p>
          <a:p>
            <a:pPr>
              <a:buFont typeface="Wingdings 2" pitchFamily="18" charset="2"/>
              <a:buNone/>
            </a:pPr>
            <a:r>
              <a:rPr lang="en-US" sz="1600" smtClean="0"/>
              <a:t>through this zone. They must be</a:t>
            </a:r>
          </a:p>
          <a:p>
            <a:pPr>
              <a:buFont typeface="Wingdings 2" pitchFamily="18" charset="2"/>
              <a:buNone/>
            </a:pPr>
            <a:r>
              <a:rPr lang="en-US" sz="1600" smtClean="0"/>
              <a:t>accompanied by level 2 staff. MR safe</a:t>
            </a:r>
          </a:p>
          <a:p>
            <a:pPr>
              <a:buFont typeface="Wingdings 2" pitchFamily="18" charset="2"/>
              <a:buNone/>
            </a:pPr>
            <a:r>
              <a:rPr lang="en-US" sz="1600" smtClean="0"/>
              <a:t>practice guidelines must be adhered to</a:t>
            </a:r>
          </a:p>
          <a:p>
            <a:pPr>
              <a:buFont typeface="Wingdings 2" pitchFamily="18" charset="2"/>
              <a:buNone/>
            </a:pPr>
            <a:r>
              <a:rPr lang="en-US" sz="1600" smtClean="0"/>
              <a:t>for the safety of the patients and other</a:t>
            </a:r>
          </a:p>
          <a:p>
            <a:pPr>
              <a:buFont typeface="Wingdings 2" pitchFamily="18" charset="2"/>
              <a:buNone/>
            </a:pPr>
            <a:r>
              <a:rPr lang="en-US" sz="1600" smtClean="0"/>
              <a:t>non-MR staff.</a:t>
            </a:r>
          </a:p>
          <a:p>
            <a:pPr>
              <a:buFont typeface="Wingdings 2" pitchFamily="18" charset="2"/>
              <a:buNone/>
            </a:pPr>
            <a:endParaRPr lang="en-US" sz="1600" smtClean="0"/>
          </a:p>
          <a:p>
            <a:pPr>
              <a:buFont typeface="Wingdings 2" pitchFamily="18" charset="2"/>
              <a:buNone/>
            </a:pPr>
            <a:r>
              <a:rPr lang="en-US" sz="1600" smtClean="0"/>
              <a:t> </a:t>
            </a:r>
            <a:r>
              <a:rPr lang="en-US" sz="1600" b="1" smtClean="0">
                <a:solidFill>
                  <a:srgbClr val="FF0000"/>
                </a:solidFill>
              </a:rPr>
              <a:t>ZONE 4 : </a:t>
            </a:r>
            <a:r>
              <a:rPr lang="en-US" sz="1600" b="1" smtClean="0"/>
              <a:t>This zone is the MR suite</a:t>
            </a:r>
          </a:p>
          <a:p>
            <a:pPr>
              <a:buFont typeface="Wingdings 2" pitchFamily="18" charset="2"/>
              <a:buNone/>
            </a:pPr>
            <a:r>
              <a:rPr lang="en-US" sz="1600" smtClean="0"/>
              <a:t>itself. Nobody that has not been</a:t>
            </a:r>
          </a:p>
          <a:p>
            <a:pPr>
              <a:buFont typeface="Wingdings 2" pitchFamily="18" charset="2"/>
              <a:buNone/>
            </a:pPr>
            <a:r>
              <a:rPr lang="en-US" sz="1600" smtClean="0"/>
              <a:t>screened will enter this zone under any</a:t>
            </a:r>
          </a:p>
          <a:p>
            <a:pPr>
              <a:buFont typeface="Wingdings 2" pitchFamily="18" charset="2"/>
              <a:buNone/>
            </a:pPr>
            <a:r>
              <a:rPr lang="en-US" sz="1600" smtClean="0"/>
              <a:t>circumstances. If the screening</a:t>
            </a:r>
          </a:p>
          <a:p>
            <a:pPr>
              <a:buFont typeface="Wingdings 2" pitchFamily="18" charset="2"/>
              <a:buNone/>
            </a:pPr>
            <a:r>
              <a:rPr lang="en-US" sz="1600" smtClean="0"/>
              <a:t>process has taken place, you may</a:t>
            </a:r>
          </a:p>
          <a:p>
            <a:pPr>
              <a:buFont typeface="Wingdings 2" pitchFamily="18" charset="2"/>
              <a:buNone/>
            </a:pPr>
            <a:r>
              <a:rPr lang="en-US" sz="1600" smtClean="0"/>
              <a:t>enter the suite but you MUST be</a:t>
            </a:r>
          </a:p>
          <a:p>
            <a:pPr>
              <a:buFont typeface="Wingdings 2" pitchFamily="18" charset="2"/>
              <a:buNone/>
            </a:pPr>
            <a:r>
              <a:rPr lang="en-US" sz="1600" smtClean="0"/>
              <a:t>accompanied by level 2 MR staff.</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066800"/>
            <a:ext cx="7772400" cy="4343400"/>
          </a:xfrm>
        </p:spPr>
        <p:txBody>
          <a:bodyPr/>
          <a:lstStyle/>
          <a:p>
            <a:pPr eaLnBrk="1" fontAlgn="auto" hangingPunct="1">
              <a:spcAft>
                <a:spcPts val="0"/>
              </a:spcAft>
              <a:defRPr/>
            </a:pPr>
            <a:r>
              <a:rPr lang="en-US" sz="5400" smtClean="0">
                <a:latin typeface="Arial" charset="0"/>
              </a:rPr>
              <a:t>THE MAGNETIC FIELD IS AT FULL POWER  ALWAYS ….</a:t>
            </a:r>
            <a:r>
              <a:rPr lang="en-US" sz="8000" smtClean="0">
                <a:solidFill>
                  <a:srgbClr val="FF0000"/>
                </a:solidFill>
                <a:latin typeface="Arial" charset="0"/>
              </a:rPr>
              <a:t>IT IS ALWAYS “ON”.</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defRPr/>
            </a:pPr>
            <a:r>
              <a:rPr lang="en-US" dirty="0" smtClean="0"/>
              <a:t>MRI Safety</a:t>
            </a:r>
            <a:endParaRPr lang="en-US" dirty="0"/>
          </a:p>
        </p:txBody>
      </p:sp>
      <p:pic>
        <p:nvPicPr>
          <p:cNvPr id="25603" name="Picture 4"/>
          <p:cNvPicPr>
            <a:picLocks noGrp="1" noChangeAspect="1" noChangeArrowheads="1"/>
          </p:cNvPicPr>
          <p:nvPr>
            <p:ph idx="1"/>
          </p:nvPr>
        </p:nvPicPr>
        <p:blipFill>
          <a:blip r:embed="rId3"/>
          <a:srcRect/>
          <a:stretch>
            <a:fillRect/>
          </a:stretch>
        </p:blipFill>
        <p:spPr>
          <a:xfrm>
            <a:off x="904875" y="990600"/>
            <a:ext cx="7334250" cy="56388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smtClean="0"/>
              <a:t>Safety Background</a:t>
            </a:r>
          </a:p>
        </p:txBody>
      </p:sp>
      <p:sp>
        <p:nvSpPr>
          <p:cNvPr id="26627" name="Content Placeholder 2"/>
          <p:cNvSpPr>
            <a:spLocks noGrp="1"/>
          </p:cNvSpPr>
          <p:nvPr>
            <p:ph idx="1"/>
          </p:nvPr>
        </p:nvSpPr>
        <p:spPr>
          <a:xfrm>
            <a:off x="457200" y="1600200"/>
            <a:ext cx="3886200" cy="4525963"/>
          </a:xfrm>
        </p:spPr>
        <p:txBody>
          <a:bodyPr/>
          <a:lstStyle/>
          <a:p>
            <a:pPr eaLnBrk="1" hangingPunct="1"/>
            <a:r>
              <a:rPr lang="en-US" sz="2700" smtClean="0"/>
              <a:t>The MRI scanner is a very large and powerful magnet</a:t>
            </a:r>
          </a:p>
          <a:p>
            <a:pPr eaLnBrk="1" hangingPunct="1"/>
            <a:r>
              <a:rPr lang="en-US" sz="2700" smtClean="0"/>
              <a:t>Most clinical scanners are 1.5 - 3 Tesla scanners</a:t>
            </a:r>
          </a:p>
          <a:p>
            <a:pPr eaLnBrk="1" hangingPunct="1"/>
            <a:r>
              <a:rPr lang="en-US" sz="2700" smtClean="0"/>
              <a:t>3 Tesla = 30,000 gauss</a:t>
            </a:r>
          </a:p>
          <a:p>
            <a:pPr eaLnBrk="1" hangingPunct="1"/>
            <a:r>
              <a:rPr lang="en-US" sz="2700" smtClean="0"/>
              <a:t>Earths magnetic field ~ 0.5 gauss</a:t>
            </a:r>
          </a:p>
        </p:txBody>
      </p:sp>
      <p:pic>
        <p:nvPicPr>
          <p:cNvPr id="26628" name="Picture 2" descr="/siemens/en_US/gg_mr_FBAs/images/product_images/magnetom_family/product_overview/high_field/tats_productview_ca6.jpg"/>
          <p:cNvPicPr>
            <a:picLocks noChangeAspect="1" noChangeArrowheads="1"/>
          </p:cNvPicPr>
          <p:nvPr/>
        </p:nvPicPr>
        <p:blipFill>
          <a:blip r:embed="rId3"/>
          <a:srcRect/>
          <a:stretch>
            <a:fillRect/>
          </a:stretch>
        </p:blipFill>
        <p:spPr bwMode="auto">
          <a:xfrm>
            <a:off x="4267200" y="1981200"/>
            <a:ext cx="4648200" cy="2374900"/>
          </a:xfrm>
          <a:prstGeom prst="rect">
            <a:avLst/>
          </a:prstGeom>
          <a:noFill/>
          <a:ln w="9525">
            <a:noFill/>
            <a:miter lim="800000"/>
            <a:headEnd/>
            <a:tailEnd/>
          </a:ln>
        </p:spPr>
      </p:pic>
      <p:sp>
        <p:nvSpPr>
          <p:cNvPr id="26629" name="TextBox 4"/>
          <p:cNvSpPr txBox="1">
            <a:spLocks noChangeArrowheads="1"/>
          </p:cNvSpPr>
          <p:nvPr/>
        </p:nvSpPr>
        <p:spPr bwMode="auto">
          <a:xfrm>
            <a:off x="4724400" y="4419600"/>
            <a:ext cx="3429000" cy="338138"/>
          </a:xfrm>
          <a:prstGeom prst="rect">
            <a:avLst/>
          </a:prstGeom>
          <a:noFill/>
          <a:ln w="9525">
            <a:noFill/>
            <a:miter lim="800000"/>
            <a:headEnd/>
            <a:tailEnd/>
          </a:ln>
        </p:spPr>
        <p:txBody>
          <a:bodyPr>
            <a:spAutoFit/>
          </a:bodyPr>
          <a:lstStyle/>
          <a:p>
            <a:r>
              <a:rPr lang="en-US" sz="1600">
                <a:latin typeface="Calibri" pitchFamily="34" charset="0"/>
              </a:rPr>
              <a:t>Image Courtesy of Siemens Healthcare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fontAlgn="auto" hangingPunct="1">
              <a:spcAft>
                <a:spcPts val="0"/>
              </a:spcAft>
              <a:defRPr/>
            </a:pPr>
            <a:r>
              <a:rPr lang="en-US" smtClean="0">
                <a:latin typeface="Arial" charset="0"/>
              </a:rPr>
              <a:t>Forces in the MR Environment</a:t>
            </a:r>
          </a:p>
        </p:txBody>
      </p:sp>
      <p:sp>
        <p:nvSpPr>
          <p:cNvPr id="27651" name="Rectangle 1027"/>
          <p:cNvSpPr>
            <a:spLocks noGrp="1" noChangeArrowheads="1"/>
          </p:cNvSpPr>
          <p:nvPr>
            <p:ph idx="1"/>
          </p:nvPr>
        </p:nvSpPr>
        <p:spPr>
          <a:xfrm>
            <a:off x="457200" y="2362200"/>
            <a:ext cx="8229600" cy="3763963"/>
          </a:xfrm>
        </p:spPr>
        <p:txBody>
          <a:bodyPr/>
          <a:lstStyle/>
          <a:p>
            <a:pPr eaLnBrk="1" hangingPunct="1"/>
            <a:r>
              <a:rPr lang="en-US" smtClean="0">
                <a:latin typeface="Arial" charset="0"/>
              </a:rPr>
              <a:t>Magnetic field</a:t>
            </a:r>
          </a:p>
          <a:p>
            <a:pPr lvl="1" eaLnBrk="1" hangingPunct="1"/>
            <a:r>
              <a:rPr lang="en-US" smtClean="0">
                <a:latin typeface="Arial" charset="0"/>
              </a:rPr>
              <a:t>missile effect:  TRANSLATION</a:t>
            </a:r>
          </a:p>
          <a:p>
            <a:pPr lvl="1" eaLnBrk="1" hangingPunct="1"/>
            <a:r>
              <a:rPr lang="en-US" smtClean="0">
                <a:latin typeface="Arial" charset="0"/>
              </a:rPr>
              <a:t>rotational effect:  ROTATION/TORQUE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533400" y="762000"/>
            <a:ext cx="7772400" cy="1524000"/>
          </a:xfrm>
        </p:spPr>
        <p:txBody>
          <a:bodyPr rtlCol="0">
            <a:normAutofit fontScale="90000"/>
          </a:bodyPr>
          <a:lstStyle/>
          <a:p>
            <a:pPr eaLnBrk="1" fontAlgn="auto" hangingPunct="1">
              <a:spcAft>
                <a:spcPts val="0"/>
              </a:spcAft>
              <a:defRPr/>
            </a:pPr>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r>
              <a:rPr lang="en-US" dirty="0" smtClean="0">
                <a:latin typeface="Arial" charset="0"/>
              </a:rPr>
              <a:t>Translational Force</a:t>
            </a:r>
            <a:endParaRPr lang="en-US" dirty="0" smtClean="0"/>
          </a:p>
        </p:txBody>
      </p:sp>
      <p:sp>
        <p:nvSpPr>
          <p:cNvPr id="26627" name="Rectangle 1027"/>
          <p:cNvSpPr>
            <a:spLocks noGrp="1" noChangeArrowheads="1"/>
          </p:cNvSpPr>
          <p:nvPr>
            <p:ph idx="1"/>
          </p:nvPr>
        </p:nvSpPr>
        <p:spPr>
          <a:xfrm>
            <a:off x="685800" y="1676400"/>
            <a:ext cx="7772400" cy="3276600"/>
          </a:xfrm>
        </p:spPr>
        <p:txBody>
          <a:bodyPr rtlCol="0">
            <a:normAutofit lnSpcReduction="10000"/>
          </a:bodyPr>
          <a:lstStyle/>
          <a:p>
            <a:pPr marL="548640" indent="-411480" eaLnBrk="1" fontAlgn="auto" hangingPunct="1">
              <a:spcAft>
                <a:spcPts val="0"/>
              </a:spcAft>
              <a:buClr>
                <a:schemeClr val="tx1">
                  <a:shade val="95000"/>
                </a:schemeClr>
              </a:buClr>
              <a:buFont typeface="Arial"/>
              <a:buChar char="•"/>
              <a:defRPr/>
            </a:pPr>
            <a:endParaRPr lang="en-US" sz="2400" dirty="0" smtClean="0">
              <a:latin typeface="Arial" charset="0"/>
            </a:endParaRPr>
          </a:p>
          <a:p>
            <a:pPr marL="548640" indent="-411480" eaLnBrk="1" fontAlgn="auto" hangingPunct="1">
              <a:spcAft>
                <a:spcPts val="0"/>
              </a:spcAft>
              <a:buClr>
                <a:schemeClr val="tx1">
                  <a:shade val="95000"/>
                </a:schemeClr>
              </a:buClr>
              <a:buFont typeface="Arial"/>
              <a:buChar char="•"/>
              <a:defRPr/>
            </a:pPr>
            <a:endParaRPr lang="en-US" sz="2400" dirty="0" smtClean="0">
              <a:latin typeface="Arial" charset="0"/>
            </a:endParaRPr>
          </a:p>
          <a:p>
            <a:pPr marL="548640" indent="-411480" eaLnBrk="1" fontAlgn="auto" hangingPunct="1">
              <a:spcAft>
                <a:spcPts val="0"/>
              </a:spcAft>
              <a:buClr>
                <a:schemeClr val="tx1">
                  <a:shade val="95000"/>
                </a:schemeClr>
              </a:buClr>
              <a:buFont typeface="Arial"/>
              <a:buChar char="•"/>
              <a:defRPr/>
            </a:pPr>
            <a:r>
              <a:rPr lang="en-US" sz="2400" dirty="0" smtClean="0">
                <a:latin typeface="Arial" charset="0"/>
              </a:rPr>
              <a:t>this term describes the force which attracts ferrous objects to the center of the magnetic field</a:t>
            </a:r>
          </a:p>
          <a:p>
            <a:pPr marL="548640" indent="-411480" eaLnBrk="1" fontAlgn="auto" hangingPunct="1">
              <a:spcAft>
                <a:spcPts val="0"/>
              </a:spcAft>
              <a:buClr>
                <a:schemeClr val="tx1">
                  <a:shade val="95000"/>
                </a:schemeClr>
              </a:buClr>
              <a:buFont typeface="Arial"/>
              <a:buChar char="•"/>
              <a:defRPr/>
            </a:pPr>
            <a:r>
              <a:rPr lang="en-US" sz="2400" dirty="0" smtClean="0">
                <a:latin typeface="Arial" charset="0"/>
              </a:rPr>
              <a:t>may act to transform ferrous objects into missiles as they accelerate toward the magnet</a:t>
            </a:r>
          </a:p>
          <a:p>
            <a:pPr marL="548640" indent="-411480" eaLnBrk="1" fontAlgn="auto" hangingPunct="1">
              <a:spcAft>
                <a:spcPts val="0"/>
              </a:spcAft>
              <a:buClr>
                <a:schemeClr val="tx1">
                  <a:shade val="95000"/>
                </a:schemeClr>
              </a:buClr>
              <a:buFont typeface="Arial"/>
              <a:buChar char="•"/>
              <a:defRPr/>
            </a:pPr>
            <a:r>
              <a:rPr lang="en-US" sz="2400" dirty="0" smtClean="0">
                <a:latin typeface="Arial" charset="0"/>
              </a:rPr>
              <a:t>the force is greatest when the difference in field strength across the object is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762000" y="228600"/>
            <a:ext cx="7772400" cy="1143000"/>
          </a:xfrm>
        </p:spPr>
        <p:txBody>
          <a:bodyPr/>
          <a:lstStyle/>
          <a:p>
            <a:pPr eaLnBrk="1" fontAlgn="auto" hangingPunct="1">
              <a:spcAft>
                <a:spcPts val="0"/>
              </a:spcAft>
              <a:defRPr/>
            </a:pPr>
            <a:r>
              <a:rPr lang="en-US" smtClean="0">
                <a:latin typeface="Arial" charset="0"/>
              </a:rPr>
              <a:t>Rotational Force</a:t>
            </a:r>
            <a:endParaRPr lang="en-US" smtClean="0"/>
          </a:p>
        </p:txBody>
      </p:sp>
      <p:sp>
        <p:nvSpPr>
          <p:cNvPr id="29699" name="Rectangle 1027"/>
          <p:cNvSpPr>
            <a:spLocks noGrp="1" noChangeArrowheads="1"/>
          </p:cNvSpPr>
          <p:nvPr>
            <p:ph idx="1"/>
          </p:nvPr>
        </p:nvSpPr>
        <p:spPr>
          <a:xfrm>
            <a:off x="1143000" y="2895600"/>
            <a:ext cx="7162800" cy="3733800"/>
          </a:xfrm>
        </p:spPr>
        <p:txBody>
          <a:bodyPr/>
          <a:lstStyle/>
          <a:p>
            <a:pPr eaLnBrk="1" hangingPunct="1"/>
            <a:r>
              <a:rPr lang="en-US" sz="2400" smtClean="0">
                <a:latin typeface="Arial" charset="0"/>
              </a:rPr>
              <a:t>this force relates to the North - South orientation of the scanner’s magnetic field</a:t>
            </a:r>
          </a:p>
          <a:p>
            <a:pPr eaLnBrk="1" hangingPunct="1"/>
            <a:r>
              <a:rPr lang="en-US" sz="2400" smtClean="0">
                <a:latin typeface="Arial" charset="0"/>
              </a:rPr>
              <a:t>ferrous objects will attempt to align their long axes with this orientation</a:t>
            </a:r>
          </a:p>
          <a:p>
            <a:pPr eaLnBrk="1" hangingPunct="1"/>
            <a:r>
              <a:rPr lang="en-US" sz="2400" smtClean="0">
                <a:latin typeface="Arial" charset="0"/>
              </a:rPr>
              <a:t>this force will rotate objects until they are aligned and is greatest at the very center of the field (unlike the translational force which is greatest where the difference in magnetic field across the object is greatest) </a:t>
            </a:r>
          </a:p>
        </p:txBody>
      </p:sp>
      <p:sp>
        <p:nvSpPr>
          <p:cNvPr id="29700" name="AutoShape 1028"/>
          <p:cNvSpPr>
            <a:spLocks noChangeArrowheads="1"/>
          </p:cNvSpPr>
          <p:nvPr/>
        </p:nvSpPr>
        <p:spPr bwMode="auto">
          <a:xfrm>
            <a:off x="2971800" y="1752600"/>
            <a:ext cx="1371600" cy="685800"/>
          </a:xfrm>
          <a:prstGeom prst="curvedRightArrow">
            <a:avLst>
              <a:gd name="adj1" fmla="val 20000"/>
              <a:gd name="adj2" fmla="val 40000"/>
              <a:gd name="adj3" fmla="val 66667"/>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9701" name="AutoShape 1029"/>
          <p:cNvSpPr>
            <a:spLocks noChangeArrowheads="1"/>
          </p:cNvSpPr>
          <p:nvPr/>
        </p:nvSpPr>
        <p:spPr bwMode="auto">
          <a:xfrm>
            <a:off x="4800600" y="1752600"/>
            <a:ext cx="1447800" cy="685800"/>
          </a:xfrm>
          <a:prstGeom prst="curvedLeftArrow">
            <a:avLst>
              <a:gd name="adj1" fmla="val 20000"/>
              <a:gd name="adj2" fmla="val 40000"/>
              <a:gd name="adj3" fmla="val 7037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7772400" cy="1524000"/>
          </a:xfrm>
        </p:spPr>
        <p:txBody>
          <a:bodyPr/>
          <a:lstStyle/>
          <a:p>
            <a:pPr eaLnBrk="1" fontAlgn="auto" hangingPunct="1">
              <a:spcAft>
                <a:spcPts val="0"/>
              </a:spcAft>
              <a:defRPr/>
            </a:pPr>
            <a:r>
              <a:rPr lang="en-US" smtClean="0">
                <a:latin typeface="Arial" charset="0"/>
              </a:rPr>
              <a:t>Characteristics of the Magnetic Field</a:t>
            </a:r>
            <a:endParaRPr lang="en-US" smtClean="0"/>
          </a:p>
        </p:txBody>
      </p:sp>
      <p:sp>
        <p:nvSpPr>
          <p:cNvPr id="30723" name="Rectangle 3"/>
          <p:cNvSpPr>
            <a:spLocks noGrp="1" noChangeArrowheads="1"/>
          </p:cNvSpPr>
          <p:nvPr>
            <p:ph idx="1"/>
          </p:nvPr>
        </p:nvSpPr>
        <p:spPr>
          <a:xfrm>
            <a:off x="762000" y="2438400"/>
            <a:ext cx="7772400" cy="4114800"/>
          </a:xfrm>
        </p:spPr>
        <p:txBody>
          <a:bodyPr/>
          <a:lstStyle/>
          <a:p>
            <a:pPr eaLnBrk="1" hangingPunct="1"/>
            <a:r>
              <a:rPr lang="en-US" sz="2400" smtClean="0">
                <a:latin typeface="Arial" charset="0"/>
              </a:rPr>
              <a:t>the force of the field is measured in tesla (T); a typical scanner is approximately 1.5- 3.0 tesla   </a:t>
            </a:r>
          </a:p>
          <a:p>
            <a:pPr eaLnBrk="1" hangingPunct="1"/>
            <a:r>
              <a:rPr lang="en-US" sz="2400" b="1" smtClean="0">
                <a:solidFill>
                  <a:schemeClr val="folHlink"/>
                </a:solidFill>
                <a:latin typeface="Arial" charset="0"/>
              </a:rPr>
              <a:t>the force of the field is greatest at the periphery of the magnet.  This FORCE INCREASES as you move closer to the magnet.</a:t>
            </a:r>
          </a:p>
          <a:p>
            <a:pPr eaLnBrk="1" hangingPunct="1"/>
            <a:r>
              <a:rPr lang="en-US" sz="2400" smtClean="0">
                <a:latin typeface="Arial" charset="0"/>
              </a:rPr>
              <a:t>NOT ALL MAGNETS ARE THE SAME FIELD STRENGTH, THUS THEIR “ATTRACTIVE FORCES” WILL BE DIFFERENT.</a:t>
            </a:r>
            <a:endParaRPr lang="en-US" smtClean="0">
              <a:latin typeface="Arial" charset="0"/>
            </a:endParaRPr>
          </a:p>
          <a:p>
            <a:pPr eaLnBrk="1" hangingPunct="1"/>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What can you take into a magnetic field?</a:t>
            </a:r>
          </a:p>
        </p:txBody>
      </p:sp>
      <p:sp>
        <p:nvSpPr>
          <p:cNvPr id="31747" name="Rectangle 3"/>
          <p:cNvSpPr>
            <a:spLocks noGrp="1" noChangeArrowheads="1"/>
          </p:cNvSpPr>
          <p:nvPr>
            <p:ph idx="1"/>
          </p:nvPr>
        </p:nvSpPr>
        <p:spPr>
          <a:xfrm>
            <a:off x="685800" y="1981200"/>
            <a:ext cx="7772400" cy="4876800"/>
          </a:xfrm>
        </p:spPr>
        <p:txBody>
          <a:bodyPr/>
          <a:lstStyle/>
          <a:p>
            <a:pPr eaLnBrk="1" hangingPunct="1">
              <a:lnSpc>
                <a:spcPct val="90000"/>
              </a:lnSpc>
            </a:pPr>
            <a:r>
              <a:rPr lang="en-US" smtClean="0"/>
              <a:t>ONLY ITEMS THAT ARE MRI COMPATIBLE.  </a:t>
            </a:r>
            <a:r>
              <a:rPr lang="en-US" i="1" smtClean="0"/>
              <a:t>Such as…</a:t>
            </a:r>
            <a:endParaRPr lang="en-US" smtClean="0"/>
          </a:p>
          <a:p>
            <a:pPr lvl="1" eaLnBrk="1" hangingPunct="1">
              <a:lnSpc>
                <a:spcPct val="90000"/>
              </a:lnSpc>
            </a:pPr>
            <a:r>
              <a:rPr lang="en-US" smtClean="0"/>
              <a:t>Brass</a:t>
            </a:r>
          </a:p>
          <a:p>
            <a:pPr lvl="1" eaLnBrk="1" hangingPunct="1">
              <a:lnSpc>
                <a:spcPct val="90000"/>
              </a:lnSpc>
            </a:pPr>
            <a:r>
              <a:rPr lang="en-US" smtClean="0"/>
              <a:t>Aluminum</a:t>
            </a:r>
          </a:p>
          <a:p>
            <a:pPr lvl="1" eaLnBrk="1" hangingPunct="1">
              <a:lnSpc>
                <a:spcPct val="90000"/>
              </a:lnSpc>
            </a:pPr>
            <a:r>
              <a:rPr lang="en-US" smtClean="0"/>
              <a:t>Plastic</a:t>
            </a:r>
          </a:p>
          <a:p>
            <a:pPr lvl="1" eaLnBrk="1" hangingPunct="1">
              <a:lnSpc>
                <a:spcPct val="90000"/>
              </a:lnSpc>
            </a:pPr>
            <a:endParaRPr lang="en-US" smtClean="0"/>
          </a:p>
          <a:p>
            <a:pPr lvl="1" eaLnBrk="1" hangingPunct="1">
              <a:lnSpc>
                <a:spcPct val="90000"/>
              </a:lnSpc>
            </a:pPr>
            <a:r>
              <a:rPr lang="en-US" b="1" smtClean="0">
                <a:solidFill>
                  <a:schemeClr val="folHlink"/>
                </a:solidFill>
              </a:rPr>
              <a:t>IF YOU ARE NOT SURE IF AN OBJECT IS  MRI SAFE…DON’T TAKE IT INTO THE ROOM.  ASK A MRI Personnel!!!!!!!!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371600"/>
            <a:ext cx="7772400" cy="990600"/>
          </a:xfrm>
        </p:spPr>
        <p:txBody>
          <a:bodyPr/>
          <a:lstStyle/>
          <a:p>
            <a:pPr eaLnBrk="1" fontAlgn="auto" hangingPunct="1">
              <a:spcAft>
                <a:spcPts val="0"/>
              </a:spcAft>
              <a:defRPr/>
            </a:pPr>
            <a:r>
              <a:rPr lang="en-US" smtClean="0">
                <a:latin typeface="Arial" charset="0"/>
              </a:rPr>
              <a:t>Magnetic Field</a:t>
            </a:r>
            <a:endParaRPr lang="en-US" smtClean="0"/>
          </a:p>
        </p:txBody>
      </p:sp>
      <p:sp>
        <p:nvSpPr>
          <p:cNvPr id="32771" name="Rectangle 3"/>
          <p:cNvSpPr>
            <a:spLocks noGrp="1" noChangeArrowheads="1"/>
          </p:cNvSpPr>
          <p:nvPr>
            <p:ph type="body" sz="half" idx="1"/>
          </p:nvPr>
        </p:nvSpPr>
        <p:spPr>
          <a:xfrm>
            <a:off x="685800" y="2819400"/>
            <a:ext cx="3811588" cy="3276600"/>
          </a:xfrm>
        </p:spPr>
        <p:txBody>
          <a:bodyPr/>
          <a:lstStyle/>
          <a:p>
            <a:pPr eaLnBrk="1" hangingPunct="1"/>
            <a:r>
              <a:rPr lang="en-US" smtClean="0">
                <a:latin typeface="Arial" charset="0"/>
              </a:rPr>
              <a:t>What “objects” can you take into a magnetic field?</a:t>
            </a:r>
          </a:p>
        </p:txBody>
      </p:sp>
      <p:sp>
        <p:nvSpPr>
          <p:cNvPr id="32772" name="Line 6"/>
          <p:cNvSpPr>
            <a:spLocks noChangeShapeType="1"/>
          </p:cNvSpPr>
          <p:nvPr/>
        </p:nvSpPr>
        <p:spPr bwMode="auto">
          <a:xfrm>
            <a:off x="3429000" y="4495800"/>
            <a:ext cx="1524000" cy="0"/>
          </a:xfrm>
          <a:prstGeom prst="line">
            <a:avLst/>
          </a:prstGeom>
          <a:noFill/>
          <a:ln w="50800">
            <a:solidFill>
              <a:schemeClr val="tx1"/>
            </a:solidFill>
            <a:round/>
            <a:headEnd/>
            <a:tailEnd type="triangle" w="med" len="med"/>
          </a:ln>
        </p:spPr>
        <p:txBody>
          <a:bodyPr/>
          <a:lstStyle/>
          <a:p>
            <a:endParaRPr lang="en-US"/>
          </a:p>
        </p:txBody>
      </p:sp>
      <p:sp>
        <p:nvSpPr>
          <p:cNvPr id="32773" name="Text Box 7"/>
          <p:cNvSpPr txBox="1">
            <a:spLocks noChangeArrowheads="1"/>
          </p:cNvSpPr>
          <p:nvPr/>
        </p:nvSpPr>
        <p:spPr bwMode="auto">
          <a:xfrm>
            <a:off x="5257800" y="2514600"/>
            <a:ext cx="3581400" cy="3046413"/>
          </a:xfrm>
          <a:prstGeom prst="rect">
            <a:avLst/>
          </a:prstGeom>
          <a:noFill/>
          <a:ln w="9525">
            <a:noFill/>
            <a:miter lim="800000"/>
            <a:headEnd/>
            <a:tailEnd/>
          </a:ln>
        </p:spPr>
        <p:txBody>
          <a:bodyPr>
            <a:spAutoFit/>
          </a:bodyPr>
          <a:lstStyle/>
          <a:p>
            <a:r>
              <a:rPr lang="en-US">
                <a:latin typeface="Calibri" pitchFamily="34" charset="0"/>
              </a:rPr>
              <a:t>Anything that doesn’t contain</a:t>
            </a:r>
          </a:p>
          <a:p>
            <a:r>
              <a:rPr lang="en-US">
                <a:latin typeface="Calibri" pitchFamily="34" charset="0"/>
              </a:rPr>
              <a:t>iron.</a:t>
            </a:r>
          </a:p>
          <a:p>
            <a:endParaRPr lang="en-US">
              <a:latin typeface="Calibri" pitchFamily="34" charset="0"/>
            </a:endParaRPr>
          </a:p>
          <a:p>
            <a:r>
              <a:rPr lang="en-US" sz="2400" b="1">
                <a:latin typeface="Calibri" pitchFamily="34" charset="0"/>
              </a:rPr>
              <a:t>To be safe…TAKE NOTHING</a:t>
            </a:r>
          </a:p>
          <a:p>
            <a:r>
              <a:rPr lang="en-US" sz="2400" b="1">
                <a:latin typeface="Calibri" pitchFamily="34" charset="0"/>
              </a:rPr>
              <a:t>INTO A MAGNETIC FIELD.</a:t>
            </a:r>
          </a:p>
          <a:p>
            <a:endParaRPr lang="en-US">
              <a:latin typeface="Calibri" pitchFamily="34" charset="0"/>
            </a:endParaRPr>
          </a:p>
          <a:p>
            <a:r>
              <a:rPr lang="en-US">
                <a:latin typeface="Calibri" pitchFamily="34" charset="0"/>
              </a:rPr>
              <a:t>Work closely with the </a:t>
            </a:r>
          </a:p>
          <a:p>
            <a:r>
              <a:rPr lang="en-US">
                <a:latin typeface="Calibri" pitchFamily="34" charset="0"/>
              </a:rPr>
              <a:t>MRI Personnel who works in </a:t>
            </a:r>
          </a:p>
          <a:p>
            <a:r>
              <a:rPr lang="en-US">
                <a:latin typeface="Calibri" pitchFamily="34" charset="0"/>
              </a:rPr>
              <a:t>that type of environment </a:t>
            </a:r>
          </a:p>
          <a:p>
            <a:r>
              <a:rPr lang="en-US">
                <a:latin typeface="Calibri" pitchFamily="34" charset="0"/>
              </a:rPr>
              <a:t>each day.  Question Everything.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03300"/>
          </a:xfrm>
        </p:spPr>
        <p:txBody>
          <a:bodyPr rtlCol="0">
            <a:normAutofit fontScale="90000"/>
          </a:bodyPr>
          <a:lstStyle/>
          <a:p>
            <a:pPr eaLnBrk="1" fontAlgn="auto" hangingPunct="1">
              <a:spcAft>
                <a:spcPts val="0"/>
              </a:spcAft>
              <a:defRPr/>
            </a:pPr>
            <a:r>
              <a:rPr lang="en-US" dirty="0" smtClean="0"/>
              <a:t>Potential Dangers of MRI</a:t>
            </a:r>
            <a:endParaRPr lang="en-US" dirty="0"/>
          </a:p>
        </p:txBody>
      </p:sp>
      <p:sp>
        <p:nvSpPr>
          <p:cNvPr id="33795" name="Text Placeholder 2"/>
          <p:cNvSpPr>
            <a:spLocks noGrp="1"/>
          </p:cNvSpPr>
          <p:nvPr>
            <p:ph type="body" idx="1"/>
          </p:nvPr>
        </p:nvSpPr>
        <p:spPr>
          <a:xfrm>
            <a:off x="722313" y="2906713"/>
            <a:ext cx="7772400" cy="1055687"/>
          </a:xfrm>
        </p:spPr>
        <p:txBody>
          <a:bodyPr/>
          <a:lstStyle/>
          <a:p>
            <a:pPr marL="73025" eaLnBrk="1" hangingPunct="1">
              <a:buFont typeface="Arial" charset="0"/>
              <a:buNone/>
            </a:pPr>
            <a:r>
              <a:rPr lang="en-US" smtClean="0"/>
              <a:t>Safety Background, potential projectiles, and safety reminders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rtlCol="0">
            <a:normAutofit fontScale="90000"/>
          </a:bodyPr>
          <a:lstStyle/>
          <a:p>
            <a:pPr eaLnBrk="1" fontAlgn="auto" hangingPunct="1">
              <a:spcAft>
                <a:spcPts val="0"/>
              </a:spcAft>
              <a:defRPr/>
            </a:pPr>
            <a:r>
              <a:rPr lang="en-US" dirty="0" smtClean="0"/>
              <a:t>Potential Projectiles</a:t>
            </a:r>
            <a:endParaRPr lang="en-US" dirty="0"/>
          </a:p>
        </p:txBody>
      </p:sp>
      <p:sp>
        <p:nvSpPr>
          <p:cNvPr id="34819" name="Content Placeholder 2"/>
          <p:cNvSpPr>
            <a:spLocks noGrp="1"/>
          </p:cNvSpPr>
          <p:nvPr>
            <p:ph idx="1"/>
          </p:nvPr>
        </p:nvSpPr>
        <p:spPr>
          <a:xfrm>
            <a:off x="228600" y="1143000"/>
            <a:ext cx="5181600" cy="5715000"/>
          </a:xfrm>
        </p:spPr>
        <p:txBody>
          <a:bodyPr/>
          <a:lstStyle/>
          <a:p>
            <a:pPr eaLnBrk="1" hangingPunct="1"/>
            <a:r>
              <a:rPr lang="en-US" sz="2400" smtClean="0"/>
              <a:t>Any ferromagnetic object may be attracted to the MRI scanner and become a projectile – this is known as the missile effect.</a:t>
            </a:r>
            <a:br>
              <a:rPr lang="en-US" sz="2400" smtClean="0"/>
            </a:br>
            <a:endParaRPr lang="en-US" sz="2400" smtClean="0"/>
          </a:p>
          <a:p>
            <a:pPr eaLnBrk="1" hangingPunct="1"/>
            <a:r>
              <a:rPr lang="en-US" sz="2400" smtClean="0"/>
              <a:t>The greater the amount of ferromagnetic material, the greater the force of attraction.</a:t>
            </a:r>
            <a:br>
              <a:rPr lang="en-US" sz="2400" smtClean="0"/>
            </a:br>
            <a:endParaRPr lang="en-US" sz="2400" smtClean="0"/>
          </a:p>
          <a:p>
            <a:pPr eaLnBrk="1" hangingPunct="1"/>
            <a:r>
              <a:rPr lang="en-US" sz="2400" smtClean="0"/>
              <a:t>The magnetic field extends beyond the bore of the magnet in all directions (fringe field)</a:t>
            </a:r>
          </a:p>
        </p:txBody>
      </p:sp>
      <p:pic>
        <p:nvPicPr>
          <p:cNvPr id="34820" name="Picture 2" descr="/siemens/en_US/gg_mr_FBAs/images/product_images/magnetom_family/product_overview/high_field/tats_productview_ca6.jpg"/>
          <p:cNvPicPr>
            <a:picLocks noChangeAspect="1" noChangeArrowheads="1"/>
          </p:cNvPicPr>
          <p:nvPr/>
        </p:nvPicPr>
        <p:blipFill>
          <a:blip r:embed="rId3"/>
          <a:srcRect l="9836" r="27869"/>
          <a:stretch>
            <a:fillRect/>
          </a:stretch>
        </p:blipFill>
        <p:spPr bwMode="auto">
          <a:xfrm>
            <a:off x="5410200" y="2362200"/>
            <a:ext cx="3436938" cy="2819400"/>
          </a:xfrm>
          <a:prstGeom prst="rect">
            <a:avLst/>
          </a:prstGeom>
          <a:noFill/>
          <a:ln w="9525">
            <a:noFill/>
            <a:miter lim="800000"/>
            <a:headEnd/>
            <a:tailEnd/>
          </a:ln>
        </p:spPr>
      </p:pic>
      <p:sp>
        <p:nvSpPr>
          <p:cNvPr id="15" name="Quad Arrow 14"/>
          <p:cNvSpPr/>
          <p:nvPr/>
        </p:nvSpPr>
        <p:spPr>
          <a:xfrm>
            <a:off x="5410200" y="1828800"/>
            <a:ext cx="1600200" cy="4038600"/>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Up-Down Arrow 16"/>
          <p:cNvSpPr/>
          <p:nvPr/>
        </p:nvSpPr>
        <p:spPr>
          <a:xfrm rot="18553080">
            <a:off x="7475537" y="3101976"/>
            <a:ext cx="650875" cy="19050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3" name="TextBox 6"/>
          <p:cNvSpPr txBox="1">
            <a:spLocks noChangeArrowheads="1"/>
          </p:cNvSpPr>
          <p:nvPr/>
        </p:nvSpPr>
        <p:spPr bwMode="auto">
          <a:xfrm>
            <a:off x="5486400" y="5257800"/>
            <a:ext cx="3429000" cy="338138"/>
          </a:xfrm>
          <a:prstGeom prst="rect">
            <a:avLst/>
          </a:prstGeom>
          <a:noFill/>
          <a:ln w="9525">
            <a:noFill/>
            <a:miter lim="800000"/>
            <a:headEnd/>
            <a:tailEnd/>
          </a:ln>
        </p:spPr>
        <p:txBody>
          <a:bodyPr>
            <a:spAutoFit/>
          </a:bodyPr>
          <a:lstStyle/>
          <a:p>
            <a:r>
              <a:rPr lang="en-US" sz="1600">
                <a:latin typeface="Calibri" pitchFamily="34" charset="0"/>
              </a:rPr>
              <a:t>Image Courtesy of Siemens Healthcare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smtClean="0"/>
              <a:t>Who is this training for?</a:t>
            </a:r>
          </a:p>
        </p:txBody>
      </p:sp>
      <p:sp>
        <p:nvSpPr>
          <p:cNvPr id="3" name="Content Placeholder 2"/>
          <p:cNvSpPr>
            <a:spLocks noGrp="1"/>
          </p:cNvSpPr>
          <p:nvPr>
            <p:ph idx="1"/>
          </p:nvPr>
        </p:nvSpPr>
        <p:spPr>
          <a:xfrm>
            <a:off x="457200" y="1600200"/>
            <a:ext cx="8229600" cy="5029200"/>
          </a:xfrm>
        </p:spPr>
        <p:txBody>
          <a:bodyPr rtlCol="0">
            <a:normAutofit/>
          </a:bodyPr>
          <a:lstStyle/>
          <a:p>
            <a:pPr marL="0" indent="0" eaLnBrk="1" fontAlgn="auto" hangingPunct="1">
              <a:spcAft>
                <a:spcPts val="0"/>
              </a:spcAft>
              <a:buClr>
                <a:schemeClr val="tx1">
                  <a:shade val="95000"/>
                </a:schemeClr>
              </a:buClr>
              <a:buFont typeface="Arial"/>
              <a:buNone/>
              <a:defRPr/>
            </a:pPr>
            <a:endParaRPr lang="en-US" sz="3300" dirty="0" smtClean="0"/>
          </a:p>
          <a:p>
            <a:pPr marL="0" indent="0" eaLnBrk="1" fontAlgn="auto" hangingPunct="1">
              <a:spcAft>
                <a:spcPts val="0"/>
              </a:spcAft>
              <a:buClr>
                <a:schemeClr val="tx1">
                  <a:shade val="95000"/>
                </a:schemeClr>
              </a:buClr>
              <a:buFont typeface="Arial"/>
              <a:buNone/>
              <a:defRPr/>
            </a:pPr>
            <a:r>
              <a:rPr lang="en-US" sz="3300" dirty="0" smtClean="0"/>
              <a:t>MRI safety training is required for all faculty, staff and students who will work around and inside the MRI magnet rooms or will need access to the area. </a:t>
            </a:r>
            <a:br>
              <a:rPr lang="en-US" sz="3300" dirty="0" smtClean="0"/>
            </a:br>
            <a:endParaRPr lang="en-US" sz="3300" dirty="0" smtClean="0"/>
          </a:p>
          <a:p>
            <a:pPr marL="548640" indent="-411480" eaLnBrk="1" fontAlgn="auto" hangingPunct="1">
              <a:spcAft>
                <a:spcPts val="0"/>
              </a:spcAft>
              <a:buClr>
                <a:schemeClr val="tx1">
                  <a:shade val="95000"/>
                </a:schemeClr>
              </a:buClr>
              <a:buFont typeface="Arial"/>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fontAlgn="auto" hangingPunct="1">
              <a:spcAft>
                <a:spcPts val="0"/>
              </a:spcAft>
              <a:defRPr/>
            </a:pPr>
            <a:r>
              <a:rPr lang="en-US" smtClean="0"/>
              <a:t>Fringe field</a:t>
            </a:r>
          </a:p>
        </p:txBody>
      </p:sp>
      <p:sp>
        <p:nvSpPr>
          <p:cNvPr id="35843" name="Content Placeholder 2"/>
          <p:cNvSpPr>
            <a:spLocks noGrp="1"/>
          </p:cNvSpPr>
          <p:nvPr>
            <p:ph idx="1"/>
          </p:nvPr>
        </p:nvSpPr>
        <p:spPr/>
        <p:txBody>
          <a:bodyPr/>
          <a:lstStyle/>
          <a:p>
            <a:pPr eaLnBrk="1" hangingPunct="1"/>
            <a:r>
              <a:rPr lang="en-US" smtClean="0"/>
              <a:t>This line specifies the perimeter around a MR scanner within which the static magnetic fields are higher than five </a:t>
            </a:r>
            <a:r>
              <a:rPr lang="en-US" smtClean="0">
                <a:hlinkClick r:id="rId3"/>
              </a:rPr>
              <a:t>gauss</a:t>
            </a:r>
            <a:r>
              <a:rPr lang="en-US" smtClean="0"/>
              <a:t>. Five </a:t>
            </a:r>
            <a:r>
              <a:rPr lang="en-US" smtClean="0">
                <a:hlinkClick r:id="rId3"/>
              </a:rPr>
              <a:t>gauss</a:t>
            </a:r>
            <a:r>
              <a:rPr lang="en-US" smtClean="0"/>
              <a:t> and below are considered 'safe' levels of static </a:t>
            </a:r>
            <a:r>
              <a:rPr lang="en-US" smtClean="0">
                <a:hlinkClick r:id="rId4"/>
              </a:rPr>
              <a:t>magnetic field</a:t>
            </a:r>
            <a:r>
              <a:rPr lang="en-US" smtClean="0"/>
              <a:t> exposure for the general public.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524000"/>
            <a:ext cx="7772400" cy="762000"/>
          </a:xfrm>
        </p:spPr>
        <p:txBody>
          <a:bodyPr rtlCol="0">
            <a:normAutofit fontScale="90000"/>
          </a:bodyPr>
          <a:lstStyle/>
          <a:p>
            <a:pPr eaLnBrk="1" fontAlgn="auto" hangingPunct="1">
              <a:spcAft>
                <a:spcPts val="0"/>
              </a:spcAft>
              <a:defRPr/>
            </a:pPr>
            <a:r>
              <a:rPr lang="en-US" dirty="0"/>
              <a:t>As you approach the magnet, the fringe magnetic field gets STRONGER</a:t>
            </a:r>
          </a:p>
        </p:txBody>
      </p:sp>
      <p:graphicFrame>
        <p:nvGraphicFramePr>
          <p:cNvPr id="2050" name="Object 2"/>
          <p:cNvGraphicFramePr>
            <a:graphicFrameLocks noChangeAspect="1"/>
          </p:cNvGraphicFramePr>
          <p:nvPr/>
        </p:nvGraphicFramePr>
        <p:xfrm>
          <a:off x="1828800" y="2819400"/>
          <a:ext cx="5402263" cy="3525838"/>
        </p:xfrm>
        <a:graphic>
          <a:graphicData uri="http://schemas.openxmlformats.org/presentationml/2006/ole">
            <p:oleObj spid="_x0000_s2050" name="Bitmap Image" r:id="rId4" imgW="5630061" imgH="3801006" progId="PBrush">
              <p:embed/>
            </p:oleObj>
          </a:graphicData>
        </a:graphic>
      </p:graphicFrame>
      <p:sp>
        <p:nvSpPr>
          <p:cNvPr id="2052" name="Text Box 5"/>
          <p:cNvSpPr txBox="1">
            <a:spLocks noChangeArrowheads="1"/>
          </p:cNvSpPr>
          <p:nvPr/>
        </p:nvSpPr>
        <p:spPr bwMode="auto">
          <a:xfrm>
            <a:off x="8458200" y="6248400"/>
            <a:ext cx="285750" cy="336550"/>
          </a:xfrm>
          <a:prstGeom prst="rect">
            <a:avLst/>
          </a:prstGeom>
          <a:noFill/>
          <a:ln w="12700">
            <a:noFill/>
            <a:miter lim="800000"/>
            <a:headEnd type="none" w="sm" len="sm"/>
            <a:tailEnd type="none" w="sm" len="sm"/>
          </a:ln>
        </p:spPr>
        <p:txBody>
          <a:bodyPr wrap="none">
            <a:spAutoFit/>
          </a:bodyPr>
          <a:lstStyle/>
          <a:p>
            <a:fld id="{80848558-D002-4967-B4CA-26330DE7E964}" type="slidenum">
              <a:rPr lang="en-US" sz="1600">
                <a:latin typeface="Times New Roman" charset="0"/>
              </a:rPr>
              <a:pPr/>
              <a:t>31</a:t>
            </a:fld>
            <a:endParaRPr lang="en-US" sz="1600">
              <a:latin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smtClean="0"/>
              <a:t>Projectile Accidents</a:t>
            </a:r>
          </a:p>
        </p:txBody>
      </p:sp>
      <p:sp>
        <p:nvSpPr>
          <p:cNvPr id="36867" name="Rectangle 3"/>
          <p:cNvSpPr>
            <a:spLocks noGrp="1" noChangeArrowheads="1"/>
          </p:cNvSpPr>
          <p:nvPr>
            <p:ph idx="1"/>
          </p:nvPr>
        </p:nvSpPr>
        <p:spPr/>
        <p:txBody>
          <a:bodyPr/>
          <a:lstStyle/>
          <a:p>
            <a:pPr eaLnBrk="1" hangingPunct="1"/>
            <a:r>
              <a:rPr lang="en-US" smtClean="0"/>
              <a:t>The MRI magnets are ALWAYS on (24 hours/day, 365 days/year)</a:t>
            </a:r>
          </a:p>
          <a:p>
            <a:pPr eaLnBrk="1" hangingPunct="1"/>
            <a:r>
              <a:rPr lang="en-US" smtClean="0"/>
              <a:t>There is a STRONG fringe magnetic field around the magnets</a:t>
            </a:r>
          </a:p>
          <a:p>
            <a:pPr eaLnBrk="1" hangingPunct="1"/>
            <a:r>
              <a:rPr lang="en-US" smtClean="0"/>
              <a:t>The fringe magnetic field is confined to the scan room</a:t>
            </a:r>
          </a:p>
        </p:txBody>
      </p:sp>
      <p:sp>
        <p:nvSpPr>
          <p:cNvPr id="36868" name="Text Box 4"/>
          <p:cNvSpPr txBox="1">
            <a:spLocks noChangeArrowheads="1"/>
          </p:cNvSpPr>
          <p:nvPr/>
        </p:nvSpPr>
        <p:spPr bwMode="auto">
          <a:xfrm>
            <a:off x="8458200" y="6248400"/>
            <a:ext cx="285750" cy="336550"/>
          </a:xfrm>
          <a:prstGeom prst="rect">
            <a:avLst/>
          </a:prstGeom>
          <a:noFill/>
          <a:ln w="12700">
            <a:noFill/>
            <a:miter lim="800000"/>
            <a:headEnd type="none" w="sm" len="sm"/>
            <a:tailEnd type="none" w="sm" len="sm"/>
          </a:ln>
        </p:spPr>
        <p:txBody>
          <a:bodyPr wrap="none">
            <a:spAutoFit/>
          </a:bodyPr>
          <a:lstStyle/>
          <a:p>
            <a:fld id="{582932B0-7AC4-47C8-A897-B7EFEE893B7A}" type="slidenum">
              <a:rPr lang="en-US" sz="1600">
                <a:latin typeface="Times New Roman" charset="0"/>
              </a:rPr>
              <a:pPr/>
              <a:t>32</a:t>
            </a:fld>
            <a:endParaRPr lang="en-US" sz="1600">
              <a:latin typeface="Times New Roman"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76200" y="5638800"/>
            <a:ext cx="8991600" cy="1200150"/>
          </a:xfrm>
          <a:prstGeom prst="rect">
            <a:avLst/>
          </a:prstGeom>
          <a:noFill/>
          <a:ln w="9525">
            <a:noFill/>
            <a:miter lim="800000"/>
            <a:headEnd/>
            <a:tailEnd/>
          </a:ln>
        </p:spPr>
        <p:txBody>
          <a:bodyPr>
            <a:spAutoFit/>
          </a:bodyPr>
          <a:lstStyle/>
          <a:p>
            <a:pPr algn="ctr"/>
            <a:r>
              <a:rPr lang="en-US" sz="3600" b="1">
                <a:latin typeface="Calibri" pitchFamily="34" charset="0"/>
              </a:rPr>
              <a:t>No loose metallic objects should be taken into the Scan room!</a:t>
            </a:r>
          </a:p>
        </p:txBody>
      </p:sp>
      <p:sp>
        <p:nvSpPr>
          <p:cNvPr id="6" name="Title 1"/>
          <p:cNvSpPr txBox="1">
            <a:spLocks/>
          </p:cNvSpPr>
          <p:nvPr/>
        </p:nvSpPr>
        <p:spPr>
          <a:xfrm>
            <a:off x="457200" y="274638"/>
            <a:ext cx="8229600" cy="1143000"/>
          </a:xfrm>
          <a:prstGeom prst="rect">
            <a:avLst/>
          </a:prstGeom>
        </p:spPr>
        <p:txBody>
          <a:bodyPr/>
          <a:lstStyle/>
          <a:p>
            <a:pPr algn="ctr" fontAlgn="auto">
              <a:spcAft>
                <a:spcPts val="0"/>
              </a:spcAft>
              <a:defRPr/>
            </a:pPr>
            <a:r>
              <a:rPr lang="en-US" sz="4400" dirty="0">
                <a:latin typeface="+mj-lt"/>
                <a:ea typeface="+mj-ea"/>
                <a:cs typeface="+mj-cs"/>
              </a:rPr>
              <a:t>Potential Projectiles - examples</a:t>
            </a:r>
          </a:p>
        </p:txBody>
      </p:sp>
      <p:sp>
        <p:nvSpPr>
          <p:cNvPr id="37892" name="Content Placeholder 7"/>
          <p:cNvSpPr>
            <a:spLocks noGrp="1"/>
          </p:cNvSpPr>
          <p:nvPr>
            <p:ph idx="1"/>
          </p:nvPr>
        </p:nvSpPr>
        <p:spPr>
          <a:xfrm>
            <a:off x="304800" y="1219200"/>
            <a:ext cx="3657600" cy="4419600"/>
          </a:xfrm>
        </p:spPr>
        <p:txBody>
          <a:bodyPr/>
          <a:lstStyle/>
          <a:p>
            <a:pPr eaLnBrk="1" hangingPunct="1">
              <a:spcBef>
                <a:spcPct val="0"/>
              </a:spcBef>
            </a:pPr>
            <a:r>
              <a:rPr lang="en-US" sz="2000" smtClean="0"/>
              <a:t>Cell phone</a:t>
            </a:r>
          </a:p>
          <a:p>
            <a:pPr eaLnBrk="1" hangingPunct="1">
              <a:spcBef>
                <a:spcPct val="0"/>
              </a:spcBef>
            </a:pPr>
            <a:r>
              <a:rPr lang="en-US" sz="2000" smtClean="0"/>
              <a:t>Keys</a:t>
            </a:r>
          </a:p>
          <a:p>
            <a:pPr eaLnBrk="1" hangingPunct="1">
              <a:spcBef>
                <a:spcPct val="0"/>
              </a:spcBef>
            </a:pPr>
            <a:r>
              <a:rPr lang="en-US" sz="2000" smtClean="0"/>
              <a:t>Glasses</a:t>
            </a:r>
          </a:p>
          <a:p>
            <a:pPr eaLnBrk="1" hangingPunct="1">
              <a:spcBef>
                <a:spcPct val="0"/>
              </a:spcBef>
            </a:pPr>
            <a:r>
              <a:rPr lang="en-US" sz="2000" smtClean="0"/>
              <a:t>Hair pins / barrettes</a:t>
            </a:r>
          </a:p>
          <a:p>
            <a:pPr eaLnBrk="1" hangingPunct="1">
              <a:spcBef>
                <a:spcPct val="0"/>
              </a:spcBef>
            </a:pPr>
            <a:r>
              <a:rPr lang="en-US" sz="2000" smtClean="0"/>
              <a:t>Jewelry</a:t>
            </a:r>
          </a:p>
          <a:p>
            <a:pPr eaLnBrk="1" hangingPunct="1">
              <a:spcBef>
                <a:spcPct val="0"/>
              </a:spcBef>
            </a:pPr>
            <a:r>
              <a:rPr lang="en-US" sz="2000" smtClean="0"/>
              <a:t>Safety pins</a:t>
            </a:r>
          </a:p>
          <a:p>
            <a:pPr eaLnBrk="1" hangingPunct="1">
              <a:spcBef>
                <a:spcPct val="0"/>
              </a:spcBef>
            </a:pPr>
            <a:r>
              <a:rPr lang="en-US" sz="2000" smtClean="0"/>
              <a:t>Paper clips</a:t>
            </a:r>
          </a:p>
          <a:p>
            <a:pPr eaLnBrk="1" hangingPunct="1">
              <a:spcBef>
                <a:spcPct val="0"/>
              </a:spcBef>
            </a:pPr>
            <a:r>
              <a:rPr lang="en-US" sz="2000" smtClean="0"/>
              <a:t>Coins</a:t>
            </a:r>
          </a:p>
          <a:p>
            <a:pPr eaLnBrk="1" hangingPunct="1">
              <a:spcBef>
                <a:spcPct val="0"/>
              </a:spcBef>
            </a:pPr>
            <a:r>
              <a:rPr lang="en-US" sz="2000" smtClean="0"/>
              <a:t>Pens</a:t>
            </a:r>
          </a:p>
          <a:p>
            <a:pPr eaLnBrk="1" hangingPunct="1">
              <a:spcBef>
                <a:spcPct val="0"/>
              </a:spcBef>
            </a:pPr>
            <a:r>
              <a:rPr lang="en-US" sz="2000" smtClean="0"/>
              <a:t>Pocket knife</a:t>
            </a:r>
          </a:p>
          <a:p>
            <a:pPr eaLnBrk="1" hangingPunct="1">
              <a:spcBef>
                <a:spcPct val="0"/>
              </a:spcBef>
            </a:pPr>
            <a:r>
              <a:rPr lang="en-US" sz="2000" smtClean="0"/>
              <a:t>Nail clippers</a:t>
            </a:r>
          </a:p>
          <a:p>
            <a:pPr eaLnBrk="1" hangingPunct="1">
              <a:spcBef>
                <a:spcPct val="0"/>
              </a:spcBef>
            </a:pPr>
            <a:r>
              <a:rPr lang="en-US" sz="2000" smtClean="0"/>
              <a:t>Steel-toed boots / shoes</a:t>
            </a:r>
          </a:p>
          <a:p>
            <a:pPr eaLnBrk="1" hangingPunct="1">
              <a:spcBef>
                <a:spcPct val="0"/>
              </a:spcBef>
            </a:pPr>
            <a:r>
              <a:rPr lang="en-US" sz="2000" smtClean="0"/>
              <a:t>Tools</a:t>
            </a:r>
          </a:p>
          <a:p>
            <a:pPr eaLnBrk="1" hangingPunct="1">
              <a:spcBef>
                <a:spcPct val="0"/>
              </a:spcBef>
            </a:pPr>
            <a:r>
              <a:rPr lang="en-US" sz="2000" smtClean="0"/>
              <a:t>Clipboards</a:t>
            </a:r>
          </a:p>
        </p:txBody>
      </p:sp>
      <p:pic>
        <p:nvPicPr>
          <p:cNvPr id="37893" name="Picture 2" descr="C:\Users\Emilie\AppData\Local\Microsoft\Windows\Temporary Internet Files\Content.IE5\F77Z6JGT\MC900439835[1].png"/>
          <p:cNvPicPr>
            <a:picLocks noChangeAspect="1" noChangeArrowheads="1"/>
          </p:cNvPicPr>
          <p:nvPr/>
        </p:nvPicPr>
        <p:blipFill>
          <a:blip r:embed="rId3"/>
          <a:srcRect/>
          <a:stretch>
            <a:fillRect/>
          </a:stretch>
        </p:blipFill>
        <p:spPr bwMode="auto">
          <a:xfrm>
            <a:off x="3886200" y="2133600"/>
            <a:ext cx="1524000" cy="1524000"/>
          </a:xfrm>
          <a:prstGeom prst="rect">
            <a:avLst/>
          </a:prstGeom>
          <a:noFill/>
          <a:ln w="9525">
            <a:noFill/>
            <a:miter lim="800000"/>
            <a:headEnd/>
            <a:tailEnd/>
          </a:ln>
        </p:spPr>
      </p:pic>
      <p:pic>
        <p:nvPicPr>
          <p:cNvPr id="37894" name="Picture 5" descr="C:\Users\Emilie\AppData\Local\Microsoft\Windows\Temporary Internet Files\Content.IE5\TPGALQVC\MP900305737[1].jpg"/>
          <p:cNvPicPr>
            <a:picLocks noChangeAspect="1" noChangeArrowheads="1"/>
          </p:cNvPicPr>
          <p:nvPr/>
        </p:nvPicPr>
        <p:blipFill>
          <a:blip r:embed="rId4"/>
          <a:srcRect/>
          <a:stretch>
            <a:fillRect/>
          </a:stretch>
        </p:blipFill>
        <p:spPr bwMode="auto">
          <a:xfrm>
            <a:off x="5638800" y="1295400"/>
            <a:ext cx="755650" cy="1143000"/>
          </a:xfrm>
          <a:prstGeom prst="rect">
            <a:avLst/>
          </a:prstGeom>
          <a:noFill/>
          <a:ln w="9525">
            <a:noFill/>
            <a:miter lim="800000"/>
            <a:headEnd/>
            <a:tailEnd/>
          </a:ln>
        </p:spPr>
      </p:pic>
      <p:pic>
        <p:nvPicPr>
          <p:cNvPr id="37895" name="Picture 7" descr="C:\Users\Emilie\AppData\Local\Microsoft\Windows\Temporary Internet Files\Content.IE5\F77Z6JGT\MP900049545[1].jpg"/>
          <p:cNvPicPr>
            <a:picLocks noChangeAspect="1" noChangeArrowheads="1"/>
          </p:cNvPicPr>
          <p:nvPr/>
        </p:nvPicPr>
        <p:blipFill>
          <a:blip r:embed="rId5"/>
          <a:srcRect/>
          <a:stretch>
            <a:fillRect/>
          </a:stretch>
        </p:blipFill>
        <p:spPr bwMode="auto">
          <a:xfrm>
            <a:off x="6781800" y="1295400"/>
            <a:ext cx="2054225" cy="1390650"/>
          </a:xfrm>
          <a:prstGeom prst="rect">
            <a:avLst/>
          </a:prstGeom>
          <a:noFill/>
          <a:ln w="9525">
            <a:noFill/>
            <a:miter lim="800000"/>
            <a:headEnd/>
            <a:tailEnd/>
          </a:ln>
        </p:spPr>
      </p:pic>
      <p:pic>
        <p:nvPicPr>
          <p:cNvPr id="37896" name="Picture 8" descr="C:\Users\Emilie\AppData\Local\Microsoft\Windows\Temporary Internet Files\Content.IE5\F77Z6JGT\MP900315535[1].jpg"/>
          <p:cNvPicPr>
            <a:picLocks noChangeAspect="1" noChangeArrowheads="1"/>
          </p:cNvPicPr>
          <p:nvPr/>
        </p:nvPicPr>
        <p:blipFill>
          <a:blip r:embed="rId6"/>
          <a:srcRect/>
          <a:stretch>
            <a:fillRect/>
          </a:stretch>
        </p:blipFill>
        <p:spPr bwMode="auto">
          <a:xfrm>
            <a:off x="5562600" y="2895600"/>
            <a:ext cx="1828800" cy="1231900"/>
          </a:xfrm>
          <a:prstGeom prst="rect">
            <a:avLst/>
          </a:prstGeom>
          <a:noFill/>
          <a:ln w="9525">
            <a:noFill/>
            <a:miter lim="800000"/>
            <a:headEnd/>
            <a:tailEnd/>
          </a:ln>
        </p:spPr>
      </p:pic>
      <p:pic>
        <p:nvPicPr>
          <p:cNvPr id="37897" name="Picture 11" descr="C:\Users\Emilie\AppData\Local\Microsoft\Windows\Temporary Internet Files\Content.IE5\TPGALQVC\MP900309620[1].jpg"/>
          <p:cNvPicPr>
            <a:picLocks noChangeAspect="1" noChangeArrowheads="1"/>
          </p:cNvPicPr>
          <p:nvPr/>
        </p:nvPicPr>
        <p:blipFill>
          <a:blip r:embed="rId7"/>
          <a:srcRect/>
          <a:stretch>
            <a:fillRect/>
          </a:stretch>
        </p:blipFill>
        <p:spPr bwMode="auto">
          <a:xfrm>
            <a:off x="6172200" y="4648200"/>
            <a:ext cx="974725" cy="695325"/>
          </a:xfrm>
          <a:prstGeom prst="rect">
            <a:avLst/>
          </a:prstGeom>
          <a:noFill/>
          <a:ln w="9525">
            <a:noFill/>
            <a:miter lim="800000"/>
            <a:headEnd/>
            <a:tailEnd/>
          </a:ln>
        </p:spPr>
      </p:pic>
      <p:pic>
        <p:nvPicPr>
          <p:cNvPr id="37898" name="Picture 12" descr="C:\Users\Emilie\AppData\Local\Microsoft\Windows\Temporary Internet Files\Content.IE5\PX0WW1L0\MP900448130[1].jpg"/>
          <p:cNvPicPr>
            <a:picLocks noChangeAspect="1" noChangeArrowheads="1"/>
          </p:cNvPicPr>
          <p:nvPr/>
        </p:nvPicPr>
        <p:blipFill>
          <a:blip r:embed="rId8"/>
          <a:srcRect/>
          <a:stretch>
            <a:fillRect/>
          </a:stretch>
        </p:blipFill>
        <p:spPr bwMode="auto">
          <a:xfrm>
            <a:off x="4191000" y="4572000"/>
            <a:ext cx="1201738" cy="800100"/>
          </a:xfrm>
          <a:prstGeom prst="rect">
            <a:avLst/>
          </a:prstGeom>
          <a:noFill/>
          <a:ln w="9525">
            <a:noFill/>
            <a:miter lim="800000"/>
            <a:headEnd/>
            <a:tailEnd/>
          </a:ln>
        </p:spPr>
      </p:pic>
      <p:pic>
        <p:nvPicPr>
          <p:cNvPr id="37899" name="Picture 13" descr="C:\Users\Emilie\AppData\Local\Microsoft\Windows\Temporary Internet Files\Content.IE5\F77Z6JGT\MP900175595[1].jpg"/>
          <p:cNvPicPr>
            <a:picLocks noChangeAspect="1" noChangeArrowheads="1"/>
          </p:cNvPicPr>
          <p:nvPr/>
        </p:nvPicPr>
        <p:blipFill>
          <a:blip r:embed="rId9"/>
          <a:srcRect/>
          <a:stretch>
            <a:fillRect/>
          </a:stretch>
        </p:blipFill>
        <p:spPr bwMode="auto">
          <a:xfrm>
            <a:off x="7620000" y="3581400"/>
            <a:ext cx="12287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74638"/>
            <a:ext cx="8534400" cy="1143000"/>
          </a:xfrm>
        </p:spPr>
        <p:txBody>
          <a:bodyPr>
            <a:normAutofit fontScale="90000"/>
          </a:bodyPr>
          <a:lstStyle/>
          <a:p>
            <a:pPr eaLnBrk="1" fontAlgn="auto" hangingPunct="1">
              <a:spcAft>
                <a:spcPts val="0"/>
              </a:spcAft>
              <a:defRPr/>
            </a:pPr>
            <a:r>
              <a:rPr lang="en-US" smtClean="0"/>
              <a:t>Potential Projectiles – Large Objects</a:t>
            </a:r>
          </a:p>
        </p:txBody>
      </p:sp>
      <p:sp>
        <p:nvSpPr>
          <p:cNvPr id="38915" name="Content Placeholder 2"/>
          <p:cNvSpPr>
            <a:spLocks noGrp="1"/>
          </p:cNvSpPr>
          <p:nvPr>
            <p:ph idx="1"/>
          </p:nvPr>
        </p:nvSpPr>
        <p:spPr>
          <a:xfrm>
            <a:off x="457200" y="1600200"/>
            <a:ext cx="2819400" cy="4525963"/>
          </a:xfrm>
        </p:spPr>
        <p:txBody>
          <a:bodyPr/>
          <a:lstStyle/>
          <a:p>
            <a:pPr eaLnBrk="1" hangingPunct="1"/>
            <a:r>
              <a:rPr lang="en-US" smtClean="0"/>
              <a:t>Due to the strength of the magnet, large objects such as chairs and IV poles can become projectiles and get stuck in the magnet! </a:t>
            </a:r>
          </a:p>
        </p:txBody>
      </p:sp>
      <p:sp>
        <p:nvSpPr>
          <p:cNvPr id="38916" name="TextBox 5"/>
          <p:cNvSpPr txBox="1">
            <a:spLocks noChangeArrowheads="1"/>
          </p:cNvSpPr>
          <p:nvPr/>
        </p:nvSpPr>
        <p:spPr bwMode="auto">
          <a:xfrm>
            <a:off x="5105400" y="6427788"/>
            <a:ext cx="4038600" cy="260350"/>
          </a:xfrm>
          <a:prstGeom prst="rect">
            <a:avLst/>
          </a:prstGeom>
          <a:noFill/>
          <a:ln w="9525">
            <a:noFill/>
            <a:miter lim="800000"/>
            <a:headEnd/>
            <a:tailEnd/>
          </a:ln>
        </p:spPr>
        <p:txBody>
          <a:bodyPr>
            <a:spAutoFit/>
          </a:bodyPr>
          <a:lstStyle/>
          <a:p>
            <a:r>
              <a:rPr lang="en-US" sz="1100">
                <a:latin typeface="Calibri" pitchFamily="34" charset="0"/>
              </a:rPr>
              <a:t>Photo credit: </a:t>
            </a:r>
            <a:r>
              <a:rPr lang="en-US" sz="1100" u="sng">
                <a:latin typeface="Calibri" pitchFamily="34" charset="0"/>
                <a:hlinkClick r:id="rId3"/>
              </a:rPr>
              <a:t>www.simplyphysics.com</a:t>
            </a:r>
            <a:endParaRPr lang="en-US" sz="1100">
              <a:latin typeface="Calibri" pitchFamily="34" charset="0"/>
            </a:endParaRPr>
          </a:p>
        </p:txBody>
      </p:sp>
      <p:pic>
        <p:nvPicPr>
          <p:cNvPr id="8" name="Picture 7" descr="chair.jpg"/>
          <p:cNvPicPr>
            <a:picLocks noChangeAspect="1"/>
          </p:cNvPicPr>
          <p:nvPr/>
        </p:nvPicPr>
        <p:blipFill>
          <a:blip r:embed="rId4"/>
          <a:stretch>
            <a:fillRect/>
          </a:stretch>
        </p:blipFill>
        <p:spPr>
          <a:xfrm>
            <a:off x="3505200" y="1524000"/>
            <a:ext cx="2713038" cy="3100388"/>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7" name="Picture 6" descr="IV_pole.jpg"/>
          <p:cNvPicPr>
            <a:picLocks noChangeAspect="1"/>
          </p:cNvPicPr>
          <p:nvPr/>
        </p:nvPicPr>
        <p:blipFill>
          <a:blip r:embed="rId5"/>
          <a:stretch>
            <a:fillRect/>
          </a:stretch>
        </p:blipFill>
        <p:spPr>
          <a:xfrm>
            <a:off x="5867400" y="3429000"/>
            <a:ext cx="2971800" cy="29718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458200" y="6248400"/>
            <a:ext cx="285750" cy="336550"/>
          </a:xfrm>
          <a:prstGeom prst="rect">
            <a:avLst/>
          </a:prstGeom>
          <a:noFill/>
          <a:ln w="12700">
            <a:noFill/>
            <a:miter lim="800000"/>
            <a:headEnd type="none" w="sm" len="sm"/>
            <a:tailEnd type="none" w="sm" len="sm"/>
          </a:ln>
        </p:spPr>
        <p:txBody>
          <a:bodyPr wrap="none">
            <a:spAutoFit/>
          </a:bodyPr>
          <a:lstStyle/>
          <a:p>
            <a:fld id="{F3527D9B-2276-44EA-89F2-06C62F563E38}" type="slidenum">
              <a:rPr lang="en-US" sz="1600">
                <a:latin typeface="Times New Roman" charset="0"/>
              </a:rPr>
              <a:pPr/>
              <a:t>35</a:t>
            </a:fld>
            <a:endParaRPr lang="en-US" sz="1600">
              <a:latin typeface="Times New Roman" charset="0"/>
            </a:endParaRPr>
          </a:p>
        </p:txBody>
      </p:sp>
      <p:pic>
        <p:nvPicPr>
          <p:cNvPr id="39939" name="Picture 3"/>
          <p:cNvPicPr>
            <a:picLocks noChangeAspect="1" noChangeArrowheads="1"/>
          </p:cNvPicPr>
          <p:nvPr/>
        </p:nvPicPr>
        <p:blipFill>
          <a:blip r:embed="rId3"/>
          <a:srcRect/>
          <a:stretch>
            <a:fillRect/>
          </a:stretch>
        </p:blipFill>
        <p:spPr bwMode="auto">
          <a:xfrm>
            <a:off x="2538413" y="1905000"/>
            <a:ext cx="4067175" cy="3048000"/>
          </a:xfrm>
          <a:prstGeom prst="rect">
            <a:avLst/>
          </a:prstGeom>
          <a:noFill/>
          <a:ln w="9525">
            <a:noFill/>
            <a:miter lim="800000"/>
            <a:headEnd/>
            <a:tailEnd/>
          </a:ln>
        </p:spPr>
      </p:pic>
      <p:sp>
        <p:nvSpPr>
          <p:cNvPr id="78852" name="Rectangle 4"/>
          <p:cNvSpPr>
            <a:spLocks noChangeArrowheads="1"/>
          </p:cNvSpPr>
          <p:nvPr/>
        </p:nvSpPr>
        <p:spPr bwMode="auto">
          <a:xfrm>
            <a:off x="914400" y="5562600"/>
            <a:ext cx="6811963" cy="5191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800">
                <a:solidFill>
                  <a:srgbClr val="FFFF00"/>
                </a:solidFill>
                <a:effectLst>
                  <a:outerShdw blurRad="38100" dist="38100" dir="2700000" algn="tl">
                    <a:srgbClr val="000000"/>
                  </a:outerShdw>
                </a:effectLst>
                <a:latin typeface="Times New Roman" pitchFamily="18" charset="0"/>
              </a:rPr>
              <a:t>http://simplyphysics.com/flying_objects.html#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458200" y="6248400"/>
            <a:ext cx="387350" cy="336550"/>
          </a:xfrm>
          <a:prstGeom prst="rect">
            <a:avLst/>
          </a:prstGeom>
          <a:noFill/>
          <a:ln w="12700">
            <a:noFill/>
            <a:miter lim="800000"/>
            <a:headEnd type="none" w="sm" len="sm"/>
            <a:tailEnd type="none" w="sm" len="sm"/>
          </a:ln>
        </p:spPr>
        <p:txBody>
          <a:bodyPr wrap="none">
            <a:spAutoFit/>
          </a:bodyPr>
          <a:lstStyle/>
          <a:p>
            <a:fld id="{8EC8B09F-1034-432D-864F-ABDF9A4FF1C6}" type="slidenum">
              <a:rPr lang="en-US" sz="1600">
                <a:latin typeface="Times New Roman" charset="0"/>
              </a:rPr>
              <a:pPr/>
              <a:t>36</a:t>
            </a:fld>
            <a:endParaRPr lang="en-US" sz="1600">
              <a:latin typeface="Times New Roman" charset="0"/>
            </a:endParaRPr>
          </a:p>
        </p:txBody>
      </p:sp>
      <p:pic>
        <p:nvPicPr>
          <p:cNvPr id="40963" name="Picture 3"/>
          <p:cNvPicPr>
            <a:picLocks noChangeAspect="1" noChangeArrowheads="1"/>
          </p:cNvPicPr>
          <p:nvPr/>
        </p:nvPicPr>
        <p:blipFill>
          <a:blip r:embed="rId3"/>
          <a:srcRect/>
          <a:stretch>
            <a:fillRect/>
          </a:stretch>
        </p:blipFill>
        <p:spPr bwMode="auto">
          <a:xfrm>
            <a:off x="2171700" y="1976438"/>
            <a:ext cx="4800600" cy="2905125"/>
          </a:xfrm>
          <a:prstGeom prst="rect">
            <a:avLst/>
          </a:prstGeom>
          <a:noFill/>
          <a:ln w="9525">
            <a:noFill/>
            <a:miter lim="800000"/>
            <a:headEnd/>
            <a:tailEnd/>
          </a:ln>
        </p:spPr>
      </p:pic>
      <p:sp>
        <p:nvSpPr>
          <p:cNvPr id="87044" name="Rectangle 4"/>
          <p:cNvSpPr>
            <a:spLocks noChangeArrowheads="1"/>
          </p:cNvSpPr>
          <p:nvPr/>
        </p:nvSpPr>
        <p:spPr bwMode="auto">
          <a:xfrm>
            <a:off x="914400" y="5562600"/>
            <a:ext cx="6811963" cy="5191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800">
                <a:solidFill>
                  <a:srgbClr val="FFFF00"/>
                </a:solidFill>
                <a:effectLst>
                  <a:outerShdw blurRad="38100" dist="38100" dir="2700000" algn="tl">
                    <a:srgbClr val="000000"/>
                  </a:outerShdw>
                </a:effectLst>
                <a:latin typeface="Times New Roman" pitchFamily="18" charset="0"/>
              </a:rPr>
              <a:t>http://simplyphysics.com/flying_objects.html#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RInightmare"/>
          <p:cNvPicPr>
            <a:picLocks noChangeAspect="1" noChangeArrowheads="1"/>
          </p:cNvPicPr>
          <p:nvPr/>
        </p:nvPicPr>
        <p:blipFill>
          <a:blip r:embed="rId3"/>
          <a:srcRect/>
          <a:stretch>
            <a:fillRect/>
          </a:stretch>
        </p:blipFill>
        <p:spPr bwMode="auto">
          <a:xfrm>
            <a:off x="-55563" y="-1143000"/>
            <a:ext cx="9255126" cy="9145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8458200" y="6248400"/>
            <a:ext cx="387350" cy="336550"/>
          </a:xfrm>
          <a:prstGeom prst="rect">
            <a:avLst/>
          </a:prstGeom>
          <a:noFill/>
          <a:ln w="12700">
            <a:noFill/>
            <a:miter lim="800000"/>
            <a:headEnd type="none" w="sm" len="sm"/>
            <a:tailEnd type="none" w="sm" len="sm"/>
          </a:ln>
        </p:spPr>
        <p:txBody>
          <a:bodyPr wrap="none">
            <a:spAutoFit/>
          </a:bodyPr>
          <a:lstStyle/>
          <a:p>
            <a:fld id="{0985736B-E36E-4409-B3D6-C57062E57EBF}" type="slidenum">
              <a:rPr lang="en-US" sz="1600">
                <a:latin typeface="Times New Roman" charset="0"/>
              </a:rPr>
              <a:pPr/>
              <a:t>38</a:t>
            </a:fld>
            <a:endParaRPr lang="en-US" sz="1600">
              <a:latin typeface="Times New Roman" charset="0"/>
            </a:endParaRPr>
          </a:p>
        </p:txBody>
      </p:sp>
      <p:sp>
        <p:nvSpPr>
          <p:cNvPr id="43011" name="Rectangle 3"/>
          <p:cNvSpPr>
            <a:spLocks noChangeArrowheads="1"/>
          </p:cNvSpPr>
          <p:nvPr/>
        </p:nvSpPr>
        <p:spPr bwMode="auto">
          <a:xfrm>
            <a:off x="152400" y="381000"/>
            <a:ext cx="8915400" cy="5241925"/>
          </a:xfrm>
          <a:prstGeom prst="rect">
            <a:avLst/>
          </a:prstGeom>
          <a:noFill/>
          <a:ln w="9525">
            <a:noFill/>
            <a:miter lim="800000"/>
            <a:headEnd/>
            <a:tailEnd/>
          </a:ln>
        </p:spPr>
        <p:txBody>
          <a:bodyPr>
            <a:spAutoFit/>
          </a:bodyPr>
          <a:lstStyle/>
          <a:p>
            <a:pPr lvl="1">
              <a:spcBef>
                <a:spcPts val="500"/>
              </a:spcBef>
              <a:spcAft>
                <a:spcPts val="500"/>
              </a:spcAft>
            </a:pPr>
            <a:r>
              <a:rPr lang="en-US" sz="2800" b="1">
                <a:latin typeface="Times New Roman" charset="0"/>
              </a:rPr>
              <a:t>A Horror Story</a:t>
            </a:r>
          </a:p>
          <a:p>
            <a:pPr>
              <a:spcBef>
                <a:spcPts val="500"/>
              </a:spcBef>
              <a:spcAft>
                <a:spcPts val="500"/>
              </a:spcAft>
            </a:pPr>
            <a:r>
              <a:rPr lang="en-US" sz="2000">
                <a:latin typeface="Times New Roman" charset="0"/>
              </a:rPr>
              <a:t>Here's one I heard from an Oxford Magnets engineer which was later independently verified by a technologist who had been hired to work at this site.</a:t>
            </a:r>
          </a:p>
          <a:p>
            <a:pPr>
              <a:spcBef>
                <a:spcPts val="500"/>
              </a:spcBef>
              <a:spcAft>
                <a:spcPts val="500"/>
              </a:spcAft>
            </a:pPr>
            <a:r>
              <a:rPr lang="en-US" sz="2000">
                <a:latin typeface="Times New Roman" charset="0"/>
              </a:rPr>
              <a:t>A brand new magnet had just finished being installed into a brand new building. </a:t>
            </a:r>
          </a:p>
          <a:p>
            <a:pPr>
              <a:spcBef>
                <a:spcPts val="500"/>
              </a:spcBef>
              <a:spcAft>
                <a:spcPts val="500"/>
              </a:spcAft>
            </a:pPr>
            <a:r>
              <a:rPr lang="en-US" sz="2000">
                <a:latin typeface="Times New Roman" charset="0"/>
              </a:rPr>
              <a:t>All of the acceptance testing had been completed and the magnet was to be turned over to the customer the very next day. </a:t>
            </a:r>
          </a:p>
          <a:p>
            <a:pPr>
              <a:spcBef>
                <a:spcPts val="500"/>
              </a:spcBef>
              <a:spcAft>
                <a:spcPts val="500"/>
              </a:spcAft>
            </a:pPr>
            <a:r>
              <a:rPr lang="en-US" sz="2000">
                <a:latin typeface="Times New Roman" charset="0"/>
              </a:rPr>
              <a:t>There was only one minor problem to be dealt with first.</a:t>
            </a:r>
          </a:p>
          <a:p>
            <a:pPr>
              <a:spcBef>
                <a:spcPts val="500"/>
              </a:spcBef>
              <a:spcAft>
                <a:spcPts val="500"/>
              </a:spcAft>
            </a:pPr>
            <a:r>
              <a:rPr lang="en-US" sz="2000">
                <a:latin typeface="Times New Roman" charset="0"/>
              </a:rPr>
              <a:t>One of the sprinklers in the scan room had a tiny leak. A welder was brought in to fix the leak, but somebody forgot to tell him that the magnet was at field. </a:t>
            </a:r>
          </a:p>
          <a:p>
            <a:pPr>
              <a:spcBef>
                <a:spcPts val="500"/>
              </a:spcBef>
              <a:spcAft>
                <a:spcPts val="500"/>
              </a:spcAft>
            </a:pPr>
            <a:r>
              <a:rPr lang="en-US" sz="2000">
                <a:latin typeface="Times New Roman" charset="0"/>
              </a:rPr>
              <a:t>So..... in walks this welder with his acetylene torch system. His tank flies into the magnet, the valve breaks off, sparks and catches fire. </a:t>
            </a:r>
          </a:p>
          <a:p>
            <a:pPr>
              <a:spcBef>
                <a:spcPts val="500"/>
              </a:spcBef>
              <a:spcAft>
                <a:spcPts val="500"/>
              </a:spcAft>
            </a:pPr>
            <a:r>
              <a:rPr lang="en-US" sz="2000">
                <a:latin typeface="Times New Roman" charset="0"/>
              </a:rPr>
              <a:t>Since he was in there to fix a leak in the sprinkler system, it had been turned off first.</a:t>
            </a:r>
          </a:p>
          <a:p>
            <a:pPr>
              <a:spcBef>
                <a:spcPts val="500"/>
              </a:spcBef>
              <a:spcAft>
                <a:spcPts val="500"/>
              </a:spcAft>
            </a:pPr>
            <a:r>
              <a:rPr lang="en-US" sz="2000">
                <a:latin typeface="Times New Roman" charset="0"/>
              </a:rPr>
              <a:t>The brand new building burned to the ground!</a:t>
            </a:r>
            <a:endParaRPr lang="en-US">
              <a:latin typeface="Times New Roman" charset="0"/>
            </a:endParaRPr>
          </a:p>
        </p:txBody>
      </p:sp>
      <p:sp>
        <p:nvSpPr>
          <p:cNvPr id="91140" name="Rectangle 4"/>
          <p:cNvSpPr>
            <a:spLocks noChangeArrowheads="1"/>
          </p:cNvSpPr>
          <p:nvPr/>
        </p:nvSpPr>
        <p:spPr bwMode="auto">
          <a:xfrm>
            <a:off x="685800" y="6338888"/>
            <a:ext cx="6811963" cy="5191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800">
                <a:solidFill>
                  <a:srgbClr val="FFFF00"/>
                </a:solidFill>
                <a:effectLst>
                  <a:outerShdw blurRad="38100" dist="38100" dir="2700000" algn="tl">
                    <a:srgbClr val="000000"/>
                  </a:outerShdw>
                </a:effectLst>
                <a:latin typeface="Times New Roman" pitchFamily="18" charset="0"/>
              </a:rPr>
              <a:t>http://simplyphysics.com/flying_objects.html#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0"/>
            <a:ext cx="7772400" cy="4114800"/>
          </a:xfrm>
        </p:spPr>
        <p:txBody>
          <a:bodyPr/>
          <a:lstStyle/>
          <a:p>
            <a:pPr eaLnBrk="1" fontAlgn="auto" hangingPunct="1">
              <a:spcAft>
                <a:spcPts val="0"/>
              </a:spcAft>
              <a:defRPr/>
            </a:pPr>
            <a:r>
              <a:rPr lang="en-US" smtClean="0">
                <a:latin typeface="Arial" charset="0"/>
              </a:rPr>
              <a:t>Remember this mnemonic:</a:t>
            </a:r>
            <a:br>
              <a:rPr lang="en-US" smtClean="0">
                <a:latin typeface="Arial" charset="0"/>
              </a:rPr>
            </a:br>
            <a:r>
              <a:rPr lang="en-US" sz="6000" smtClean="0">
                <a:solidFill>
                  <a:srgbClr val="FF0000"/>
                </a:solidFill>
                <a:latin typeface="Arial" charset="0"/>
              </a:rPr>
              <a:t>MRI</a:t>
            </a:r>
            <a:r>
              <a:rPr lang="en-US" sz="4800" smtClean="0">
                <a:latin typeface="Arial" charset="0"/>
              </a:rPr>
              <a:t> =</a:t>
            </a:r>
            <a:br>
              <a:rPr lang="en-US" sz="4800" smtClean="0">
                <a:latin typeface="Arial" charset="0"/>
              </a:rPr>
            </a:br>
            <a:r>
              <a:rPr lang="en-US" sz="6000" smtClean="0">
                <a:solidFill>
                  <a:srgbClr val="FF0000"/>
                </a:solidFill>
                <a:latin typeface="Arial" charset="0"/>
              </a:rPr>
              <a:t>M</a:t>
            </a:r>
            <a:r>
              <a:rPr lang="en-US" sz="6000" smtClean="0">
                <a:latin typeface="Arial" charset="0"/>
              </a:rPr>
              <a:t>etal </a:t>
            </a:r>
            <a:r>
              <a:rPr lang="en-US" sz="6000" smtClean="0">
                <a:solidFill>
                  <a:srgbClr val="FF0000"/>
                </a:solidFill>
                <a:latin typeface="Arial" charset="0"/>
              </a:rPr>
              <a:t>R</a:t>
            </a:r>
            <a:r>
              <a:rPr lang="en-US" sz="6000" smtClean="0">
                <a:latin typeface="Arial" charset="0"/>
              </a:rPr>
              <a:t>esults</a:t>
            </a:r>
            <a:r>
              <a:rPr lang="en-US" sz="4800" smtClean="0">
                <a:latin typeface="Arial" charset="0"/>
              </a:rPr>
              <a:t> </a:t>
            </a:r>
            <a:r>
              <a:rPr lang="en-US" sz="2800" smtClean="0">
                <a:latin typeface="Arial" charset="0"/>
              </a:rPr>
              <a:t>(in)</a:t>
            </a:r>
            <a:r>
              <a:rPr lang="en-US" sz="4800" smtClean="0">
                <a:latin typeface="Arial" charset="0"/>
              </a:rPr>
              <a:t> </a:t>
            </a:r>
            <a:r>
              <a:rPr lang="en-US" sz="6000" smtClean="0">
                <a:solidFill>
                  <a:srgbClr val="FF0000"/>
                </a:solidFill>
                <a:latin typeface="Arial" charset="0"/>
              </a:rPr>
              <a:t>I</a:t>
            </a:r>
            <a:r>
              <a:rPr lang="en-US" sz="6000" smtClean="0">
                <a:latin typeface="Arial" charset="0"/>
              </a:rPr>
              <a:t>njury</a:t>
            </a:r>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Overview of Topics</a:t>
            </a:r>
            <a:endParaRPr lang="en-US" dirty="0"/>
          </a:p>
        </p:txBody>
      </p:sp>
      <p:sp>
        <p:nvSpPr>
          <p:cNvPr id="3" name="Content Placeholder 2"/>
          <p:cNvSpPr>
            <a:spLocks noGrp="1"/>
          </p:cNvSpPr>
          <p:nvPr>
            <p:ph idx="1"/>
          </p:nvPr>
        </p:nvSpPr>
        <p:spPr>
          <a:xfrm>
            <a:off x="457200" y="1600200"/>
            <a:ext cx="8229600" cy="4953000"/>
          </a:xfrm>
        </p:spPr>
        <p:txBody>
          <a:bodyPr rtlCol="0">
            <a:noAutofit/>
          </a:bodyPr>
          <a:lstStyle/>
          <a:p>
            <a:pPr marL="514350" indent="-514350" eaLnBrk="1" fontAlgn="auto" hangingPunct="1">
              <a:spcAft>
                <a:spcPts val="0"/>
              </a:spcAft>
              <a:buClr>
                <a:schemeClr val="tx1">
                  <a:shade val="95000"/>
                </a:schemeClr>
              </a:buClr>
              <a:buFont typeface="+mj-lt"/>
              <a:buAutoNum type="arabicPeriod"/>
              <a:defRPr/>
            </a:pPr>
            <a:endParaRPr lang="en-US" dirty="0" smtClean="0"/>
          </a:p>
          <a:p>
            <a:pPr marL="514350" indent="-514350" eaLnBrk="1" fontAlgn="auto" hangingPunct="1">
              <a:spcAft>
                <a:spcPts val="0"/>
              </a:spcAft>
              <a:buClr>
                <a:schemeClr val="tx1">
                  <a:shade val="95000"/>
                </a:schemeClr>
              </a:buClr>
              <a:buFont typeface="+mj-lt"/>
              <a:buAutoNum type="arabicPeriod"/>
              <a:defRPr/>
            </a:pPr>
            <a:endParaRPr lang="en-US" dirty="0" smtClean="0"/>
          </a:p>
          <a:p>
            <a:pPr marL="514350" indent="-514350" eaLnBrk="1" fontAlgn="auto" hangingPunct="1">
              <a:spcAft>
                <a:spcPts val="0"/>
              </a:spcAft>
              <a:buClr>
                <a:schemeClr val="tx1">
                  <a:shade val="95000"/>
                </a:schemeClr>
              </a:buClr>
              <a:buFont typeface="+mj-lt"/>
              <a:buAutoNum type="arabicPeriod"/>
              <a:defRPr/>
            </a:pPr>
            <a:r>
              <a:rPr lang="en-US" dirty="0" smtClean="0"/>
              <a:t>Safety training schedule</a:t>
            </a:r>
          </a:p>
          <a:p>
            <a:pPr marL="514350" indent="-514350" eaLnBrk="1" fontAlgn="auto" hangingPunct="1">
              <a:spcAft>
                <a:spcPts val="0"/>
              </a:spcAft>
              <a:buClr>
                <a:schemeClr val="tx1">
                  <a:shade val="95000"/>
                </a:schemeClr>
              </a:buClr>
              <a:buFont typeface="+mj-lt"/>
              <a:buAutoNum type="arabicPeriod"/>
              <a:defRPr/>
            </a:pPr>
            <a:r>
              <a:rPr lang="en-US" dirty="0" smtClean="0"/>
              <a:t>Potential dangers of MRI</a:t>
            </a:r>
          </a:p>
          <a:p>
            <a:pPr marL="514350" indent="-514350" eaLnBrk="1" fontAlgn="auto" hangingPunct="1">
              <a:spcAft>
                <a:spcPts val="0"/>
              </a:spcAft>
              <a:buClr>
                <a:schemeClr val="tx1">
                  <a:shade val="95000"/>
                </a:schemeClr>
              </a:buClr>
              <a:buFont typeface="+mj-lt"/>
              <a:buAutoNum type="arabicPeriod"/>
              <a:defRPr/>
            </a:pPr>
            <a:r>
              <a:rPr lang="en-US" dirty="0" smtClean="0"/>
              <a:t>Safety Signage</a:t>
            </a:r>
          </a:p>
          <a:p>
            <a:pPr marL="514350" indent="-514350" eaLnBrk="1" fontAlgn="auto" hangingPunct="1">
              <a:spcAft>
                <a:spcPts val="0"/>
              </a:spcAft>
              <a:buClr>
                <a:schemeClr val="tx1">
                  <a:shade val="95000"/>
                </a:schemeClr>
              </a:buClr>
              <a:buFont typeface="+mj-lt"/>
              <a:buAutoNum type="arabicPeriod"/>
              <a:defRPr/>
            </a:pPr>
            <a:r>
              <a:rPr lang="en-US" dirty="0" smtClean="0"/>
              <a:t>Importance of proper safety</a:t>
            </a:r>
          </a:p>
          <a:p>
            <a:pPr marL="514350" indent="-514350" eaLnBrk="1" fontAlgn="auto" hangingPunct="1">
              <a:spcAft>
                <a:spcPts val="0"/>
              </a:spcAft>
              <a:buClr>
                <a:schemeClr val="tx1">
                  <a:shade val="95000"/>
                </a:schemeClr>
              </a:buClr>
              <a:buFont typeface="+mj-lt"/>
              <a:buAutoNum type="arabicPeriod"/>
              <a:defRPr/>
            </a:pPr>
            <a:r>
              <a:rPr lang="en-US" dirty="0" smtClean="0"/>
              <a:t>Regulating those around you</a:t>
            </a:r>
          </a:p>
          <a:p>
            <a:pPr marL="514350" indent="-514350" eaLnBrk="1" fontAlgn="auto" hangingPunct="1">
              <a:spcAft>
                <a:spcPts val="0"/>
              </a:spcAft>
              <a:buClr>
                <a:schemeClr val="tx1">
                  <a:shade val="95000"/>
                </a:schemeClr>
              </a:buClr>
              <a:buFont typeface="+mj-lt"/>
              <a:buAutoNum type="arabicPeriod"/>
              <a:defRPr/>
            </a:pPr>
            <a:r>
              <a:rPr lang="en-US" dirty="0" smtClean="0"/>
              <a:t>Emergency situations</a:t>
            </a:r>
          </a:p>
          <a:p>
            <a:pPr marL="548640" indent="-411480" eaLnBrk="1" fontAlgn="auto" hangingPunct="1">
              <a:spcAft>
                <a:spcPts val="0"/>
              </a:spcAft>
              <a:buClr>
                <a:schemeClr val="tx1">
                  <a:shade val="95000"/>
                </a:schemeClr>
              </a:buClr>
              <a:buFont typeface="Arial"/>
              <a:buNone/>
              <a:defRPr/>
            </a:pPr>
            <a:endParaRPr lang="en-US" dirty="0" smtClean="0"/>
          </a:p>
          <a:p>
            <a:pPr marL="548640" indent="-411480" eaLnBrk="1" fontAlgn="auto" hangingPunct="1">
              <a:spcAft>
                <a:spcPts val="0"/>
              </a:spcAft>
              <a:buClr>
                <a:schemeClr val="tx1">
                  <a:shade val="95000"/>
                </a:schemeClr>
              </a:buClr>
              <a:buFont typeface="Arial"/>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6482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Peripheral nerve stimulation (PNS) </a:t>
            </a:r>
            <a:br>
              <a:rPr lang="en-US" dirty="0" smtClean="0"/>
            </a:br>
            <a:r>
              <a:rPr lang="en-US" dirty="0" smtClean="0"/>
              <a:t>The rapid switching on and off of the magnetic field gradients is capable of causing nerve stimulation. Volunteers report a twitching sensation when exposed to rapidly switched fields, particularly in their extremities </a:t>
            </a:r>
            <a:br>
              <a:rPr lang="en-US" dirty="0" smtClean="0"/>
            </a:b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smtClean="0"/>
              <a:t>BURNS</a:t>
            </a:r>
          </a:p>
        </p:txBody>
      </p:sp>
      <p:sp>
        <p:nvSpPr>
          <p:cNvPr id="46083" name="Rectangle 3"/>
          <p:cNvSpPr>
            <a:spLocks noGrp="1" noChangeArrowheads="1"/>
          </p:cNvSpPr>
          <p:nvPr>
            <p:ph idx="1"/>
          </p:nvPr>
        </p:nvSpPr>
        <p:spPr/>
        <p:txBody>
          <a:bodyPr/>
          <a:lstStyle/>
          <a:p>
            <a:pPr eaLnBrk="1" hangingPunct="1"/>
            <a:r>
              <a:rPr lang="en-US" smtClean="0"/>
              <a:t>It is “possible” for patients to get 1</a:t>
            </a:r>
            <a:r>
              <a:rPr lang="en-US" baseline="30000" smtClean="0"/>
              <a:t>st</a:t>
            </a:r>
            <a:r>
              <a:rPr lang="en-US" smtClean="0"/>
              <a:t>, 2</a:t>
            </a:r>
            <a:r>
              <a:rPr lang="en-US" baseline="30000" smtClean="0"/>
              <a:t>nd</a:t>
            </a:r>
            <a:r>
              <a:rPr lang="en-US" smtClean="0"/>
              <a:t>, or even 3</a:t>
            </a:r>
            <a:r>
              <a:rPr lang="en-US" baseline="30000" smtClean="0"/>
              <a:t>rd</a:t>
            </a:r>
            <a:r>
              <a:rPr lang="en-US" smtClean="0"/>
              <a:t> degree burns in an MRI if items such as ECG cables are looped and are touching the patients skin (even if these devices are MRI compatible).</a:t>
            </a:r>
          </a:p>
          <a:p>
            <a:pPr lvl="1" eaLnBrk="1" hangingPunct="1"/>
            <a:r>
              <a:rPr lang="en-US" smtClean="0"/>
              <a:t>All “cables” should not touch the patients skin directly, and should NOT be in a LOOPED configuration.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6200"/>
            <a:ext cx="8153400" cy="1143000"/>
          </a:xfrm>
        </p:spPr>
        <p:txBody>
          <a:bodyPr/>
          <a:lstStyle/>
          <a:p>
            <a:pPr eaLnBrk="1" fontAlgn="auto" hangingPunct="1">
              <a:spcAft>
                <a:spcPts val="0"/>
              </a:spcAft>
              <a:defRPr/>
            </a:pPr>
            <a:r>
              <a:rPr lang="en-US" smtClean="0"/>
              <a:t>Safety </a:t>
            </a:r>
            <a:r>
              <a:rPr lang="en-US" sz="3600" smtClean="0"/>
              <a:t> </a:t>
            </a:r>
            <a:r>
              <a:rPr lang="en-US" smtClean="0"/>
              <a:t> </a:t>
            </a:r>
            <a:r>
              <a:rPr lang="en-US" sz="2800" smtClean="0"/>
              <a:t>(continued)</a:t>
            </a:r>
          </a:p>
        </p:txBody>
      </p:sp>
      <p:sp>
        <p:nvSpPr>
          <p:cNvPr id="47107" name="Rectangle 3"/>
          <p:cNvSpPr>
            <a:spLocks noGrp="1" noChangeArrowheads="1"/>
          </p:cNvSpPr>
          <p:nvPr>
            <p:ph idx="1"/>
          </p:nvPr>
        </p:nvSpPr>
        <p:spPr>
          <a:xfrm>
            <a:off x="228600" y="1143000"/>
            <a:ext cx="8534400" cy="4876800"/>
          </a:xfrm>
        </p:spPr>
        <p:txBody>
          <a:bodyPr/>
          <a:lstStyle/>
          <a:p>
            <a:pPr eaLnBrk="1" hangingPunct="1"/>
            <a:r>
              <a:rPr lang="en-US" smtClean="0"/>
              <a:t>Auditory safety</a:t>
            </a:r>
          </a:p>
          <a:p>
            <a:pPr lvl="2" eaLnBrk="1" hangingPunct="1"/>
            <a:r>
              <a:rPr lang="en-US" smtClean="0"/>
              <a:t>Activation of gradient magnetic fields produces significant vibrations in the gradient coils.</a:t>
            </a:r>
          </a:p>
          <a:p>
            <a:pPr lvl="2" eaLnBrk="1" hangingPunct="1"/>
            <a:r>
              <a:rPr lang="en-US" smtClean="0"/>
              <a:t>MRI acoustical noise has been shown to produce reversible hearing impairment and could potentially produce permanent damage.  </a:t>
            </a:r>
          </a:p>
          <a:p>
            <a:pPr lvl="2" eaLnBrk="1" hangingPunct="1"/>
            <a:r>
              <a:rPr lang="en-US" smtClean="0"/>
              <a:t>Hearing protection is recommended for all patients undergoing an MRI procedure on a high-field MRI system (1.5T and 3.0T)</a:t>
            </a:r>
            <a:r>
              <a:rPr lang="en-US" sz="2800" smtClean="0"/>
              <a:t>.</a:t>
            </a:r>
            <a:endParaRPr lang="en-US" smtClean="0"/>
          </a:p>
          <a:p>
            <a:pPr lvl="2" eaLnBrk="1" hangingPunct="1"/>
            <a:r>
              <a:rPr lang="en-US" smtClean="0"/>
              <a:t>Noise attenuating ear-plugs or head phones are routinely used in MRI </a:t>
            </a:r>
          </a:p>
        </p:txBody>
      </p:sp>
      <p:sp>
        <p:nvSpPr>
          <p:cNvPr id="47108" name="Text Box 4"/>
          <p:cNvSpPr txBox="1">
            <a:spLocks noChangeArrowheads="1"/>
          </p:cNvSpPr>
          <p:nvPr/>
        </p:nvSpPr>
        <p:spPr bwMode="auto">
          <a:xfrm>
            <a:off x="8458200" y="6248400"/>
            <a:ext cx="387350" cy="336550"/>
          </a:xfrm>
          <a:prstGeom prst="rect">
            <a:avLst/>
          </a:prstGeom>
          <a:noFill/>
          <a:ln w="12700">
            <a:noFill/>
            <a:miter lim="800000"/>
            <a:headEnd type="none" w="sm" len="sm"/>
            <a:tailEnd type="none" w="sm" len="sm"/>
          </a:ln>
        </p:spPr>
        <p:txBody>
          <a:bodyPr wrap="none">
            <a:spAutoFit/>
          </a:bodyPr>
          <a:lstStyle/>
          <a:p>
            <a:fld id="{876CB01A-45C3-4BA7-94E7-C8C4BBA24EC8}" type="slidenum">
              <a:rPr lang="en-US" sz="1600">
                <a:latin typeface="Times New Roman" charset="0"/>
              </a:rPr>
              <a:pPr/>
              <a:t>42</a:t>
            </a:fld>
            <a:endParaRPr lang="en-US" sz="1600">
              <a:latin typeface="Times New Roman"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828800"/>
            <a:ext cx="8153400" cy="1143000"/>
          </a:xfrm>
        </p:spPr>
        <p:txBody>
          <a:bodyPr/>
          <a:lstStyle/>
          <a:p>
            <a:pPr eaLnBrk="1" fontAlgn="auto" hangingPunct="1">
              <a:spcAft>
                <a:spcPts val="0"/>
              </a:spcAft>
              <a:defRPr/>
            </a:pPr>
            <a:r>
              <a:rPr lang="en-US" smtClean="0"/>
              <a:t>Safety </a:t>
            </a:r>
            <a:r>
              <a:rPr lang="en-US" sz="3600" smtClean="0"/>
              <a:t> </a:t>
            </a:r>
            <a:r>
              <a:rPr lang="en-US" smtClean="0"/>
              <a:t> </a:t>
            </a:r>
            <a:r>
              <a:rPr lang="en-US" sz="2800" smtClean="0"/>
              <a:t>(continued)</a:t>
            </a:r>
          </a:p>
        </p:txBody>
      </p:sp>
      <p:sp>
        <p:nvSpPr>
          <p:cNvPr id="48131" name="Rectangle 3"/>
          <p:cNvSpPr>
            <a:spLocks noGrp="1" noChangeArrowheads="1"/>
          </p:cNvSpPr>
          <p:nvPr>
            <p:ph idx="1"/>
          </p:nvPr>
        </p:nvSpPr>
        <p:spPr>
          <a:xfrm>
            <a:off x="685800" y="3200400"/>
            <a:ext cx="7696200" cy="1981200"/>
          </a:xfrm>
        </p:spPr>
        <p:txBody>
          <a:bodyPr/>
          <a:lstStyle/>
          <a:p>
            <a:pPr eaLnBrk="1" hangingPunct="1">
              <a:lnSpc>
                <a:spcPct val="90000"/>
              </a:lnSpc>
              <a:buFontTx/>
              <a:buChar char=" "/>
            </a:pPr>
            <a:r>
              <a:rPr lang="en-US" smtClean="0"/>
              <a:t> -FDA Safety Guidelines for MR Devices </a:t>
            </a:r>
          </a:p>
          <a:p>
            <a:pPr lvl="1" eaLnBrk="1" hangingPunct="1">
              <a:lnSpc>
                <a:spcPct val="90000"/>
              </a:lnSpc>
              <a:buFontTx/>
              <a:buChar char=" "/>
            </a:pPr>
            <a:r>
              <a:rPr lang="en-US" smtClean="0"/>
              <a:t>-Acoustic noise level</a:t>
            </a:r>
          </a:p>
          <a:p>
            <a:pPr lvl="2" eaLnBrk="1" hangingPunct="1">
              <a:lnSpc>
                <a:spcPct val="90000"/>
              </a:lnSpc>
              <a:buFontTx/>
              <a:buChar char=" "/>
            </a:pPr>
            <a:r>
              <a:rPr lang="en-US" smtClean="0"/>
              <a:t>International standard:  140 dB relative to 20 mPa </a:t>
            </a:r>
          </a:p>
          <a:p>
            <a:pPr lvl="1" eaLnBrk="1" hangingPunct="1">
              <a:lnSpc>
                <a:spcPct val="90000"/>
              </a:lnSpc>
              <a:buFontTx/>
              <a:buChar char=" "/>
            </a:pPr>
            <a:endParaRPr lang="en-US" smtClean="0"/>
          </a:p>
        </p:txBody>
      </p:sp>
      <p:sp>
        <p:nvSpPr>
          <p:cNvPr id="48132" name="Text Box 4"/>
          <p:cNvSpPr txBox="1">
            <a:spLocks noChangeArrowheads="1"/>
          </p:cNvSpPr>
          <p:nvPr/>
        </p:nvSpPr>
        <p:spPr bwMode="auto">
          <a:xfrm>
            <a:off x="8458200" y="6248400"/>
            <a:ext cx="387350" cy="336550"/>
          </a:xfrm>
          <a:prstGeom prst="rect">
            <a:avLst/>
          </a:prstGeom>
          <a:noFill/>
          <a:ln w="12700">
            <a:noFill/>
            <a:miter lim="800000"/>
            <a:headEnd type="none" w="sm" len="sm"/>
            <a:tailEnd type="none" w="sm" len="sm"/>
          </a:ln>
        </p:spPr>
        <p:txBody>
          <a:bodyPr wrap="none">
            <a:spAutoFit/>
          </a:bodyPr>
          <a:lstStyle/>
          <a:p>
            <a:fld id="{38A8D2AD-2FB3-4240-AC84-5B3485B57952}" type="slidenum">
              <a:rPr lang="en-US" sz="1600">
                <a:latin typeface="Times New Roman" charset="0"/>
              </a:rPr>
              <a:pPr/>
              <a:t>43</a:t>
            </a:fld>
            <a:endParaRPr lang="en-US" sz="1600">
              <a:latin typeface="Times New Roman"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rtlCol="0">
            <a:normAutofit fontScale="90000"/>
          </a:bodyPr>
          <a:lstStyle/>
          <a:p>
            <a:pPr eaLnBrk="1" fontAlgn="auto" hangingPunct="1">
              <a:spcAft>
                <a:spcPts val="0"/>
              </a:spcAft>
              <a:defRPr/>
            </a:pPr>
            <a:r>
              <a:rPr lang="en-US" dirty="0" smtClean="0"/>
              <a:t/>
            </a:r>
            <a:br>
              <a:rPr lang="en-US" dirty="0" smtClean="0"/>
            </a:br>
            <a:r>
              <a:rPr lang="en-US" u="sng" dirty="0" smtClean="0"/>
              <a:t>Emergency Shut Down</a:t>
            </a:r>
            <a:r>
              <a:rPr lang="en-US" u="sng" dirty="0" smtClean="0">
                <a:solidFill>
                  <a:srgbClr val="FF0000"/>
                </a:solidFill>
              </a:rPr>
              <a:t/>
            </a:r>
            <a:br>
              <a:rPr lang="en-US" u="sng" dirty="0" smtClean="0">
                <a:solidFill>
                  <a:srgbClr val="FF0000"/>
                </a:solidFill>
              </a:rPr>
            </a:br>
            <a:endParaRPr lang="en-US" u="sng" dirty="0">
              <a:solidFill>
                <a:srgbClr val="FF0000"/>
              </a:solidFill>
            </a:endParaRPr>
          </a:p>
        </p:txBody>
      </p:sp>
      <p:sp>
        <p:nvSpPr>
          <p:cNvPr id="49155" name="Content Placeholder 2"/>
          <p:cNvSpPr>
            <a:spLocks noGrp="1"/>
          </p:cNvSpPr>
          <p:nvPr>
            <p:ph idx="1"/>
          </p:nvPr>
        </p:nvSpPr>
        <p:spPr>
          <a:xfrm>
            <a:off x="457200" y="2030413"/>
            <a:ext cx="8229600" cy="3532187"/>
          </a:xfrm>
        </p:spPr>
        <p:txBody>
          <a:bodyPr/>
          <a:lstStyle/>
          <a:p>
            <a:pPr eaLnBrk="1" hangingPunct="1"/>
            <a:r>
              <a:rPr lang="en-US" smtClean="0"/>
              <a:t>Press this button in the case of a Fire, sparks, smoke</a:t>
            </a:r>
          </a:p>
          <a:p>
            <a:pPr eaLnBrk="1" hangingPunct="1"/>
            <a:r>
              <a:rPr lang="en-US" smtClean="0"/>
              <a:t>Disable electrical power to equipment in the scan room.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Another danger in MRI: </a:t>
            </a:r>
            <a:br>
              <a:rPr lang="en-US" dirty="0" smtClean="0"/>
            </a:br>
            <a:r>
              <a:rPr lang="en-US" dirty="0" smtClean="0">
                <a:solidFill>
                  <a:srgbClr val="FF0000"/>
                </a:solidFill>
              </a:rPr>
              <a:t>QUENCH!</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876800"/>
          </a:xfrm>
        </p:spPr>
        <p:txBody>
          <a:bodyPr rtlCol="0">
            <a:normAutofit fontScale="92500" lnSpcReduction="10000"/>
          </a:bodyPr>
          <a:lstStyle/>
          <a:p>
            <a:pPr marL="548640" indent="-411480" eaLnBrk="1" fontAlgn="auto" hangingPunct="1">
              <a:spcAft>
                <a:spcPts val="0"/>
              </a:spcAft>
              <a:buClr>
                <a:schemeClr val="tx1">
                  <a:shade val="95000"/>
                </a:schemeClr>
              </a:buClr>
              <a:buFont typeface="Arial"/>
              <a:buChar char="•"/>
              <a:defRPr/>
            </a:pPr>
            <a:r>
              <a:rPr lang="en-US" dirty="0" smtClean="0"/>
              <a:t>MR scanners are supercooled with inert gases such as helium.  </a:t>
            </a:r>
          </a:p>
          <a:p>
            <a:pPr marL="548640" indent="-411480" eaLnBrk="1" fontAlgn="auto" hangingPunct="1">
              <a:spcAft>
                <a:spcPts val="0"/>
              </a:spcAft>
              <a:buClr>
                <a:schemeClr val="tx1">
                  <a:shade val="95000"/>
                </a:schemeClr>
              </a:buClr>
              <a:buFont typeface="Arial"/>
              <a:buChar char="•"/>
              <a:defRPr/>
            </a:pPr>
            <a:r>
              <a:rPr lang="en-US" dirty="0" smtClean="0"/>
              <a:t>If these cryogens BOIL OFF either intentionally or unintentionally, a quench has occurred.  THIS IS EXTREMELY BAD.</a:t>
            </a:r>
          </a:p>
          <a:p>
            <a:pPr marL="548640" indent="-411480" eaLnBrk="1" fontAlgn="auto" hangingPunct="1">
              <a:spcAft>
                <a:spcPts val="0"/>
              </a:spcAft>
              <a:buClr>
                <a:schemeClr val="tx1">
                  <a:shade val="95000"/>
                </a:schemeClr>
              </a:buClr>
              <a:buFont typeface="Arial"/>
              <a:buChar char="•"/>
              <a:defRPr/>
            </a:pPr>
            <a:r>
              <a:rPr lang="en-US" dirty="0" smtClean="0">
                <a:solidFill>
                  <a:schemeClr val="accent6">
                    <a:lumMod val="75000"/>
                  </a:schemeClr>
                </a:solidFill>
              </a:rPr>
              <a:t>When to Quench?</a:t>
            </a:r>
          </a:p>
          <a:p>
            <a:pPr marL="548640" indent="-411480" eaLnBrk="1" fontAlgn="auto" hangingPunct="1">
              <a:spcAft>
                <a:spcPts val="0"/>
              </a:spcAft>
              <a:buClr>
                <a:schemeClr val="tx1">
                  <a:shade val="95000"/>
                </a:schemeClr>
              </a:buClr>
              <a:buFont typeface="Arial"/>
              <a:buNone/>
              <a:defRPr/>
            </a:pPr>
            <a:r>
              <a:rPr lang="en-US" dirty="0" smtClean="0"/>
              <a:t>   Quench is done in an emergency, to run the magnetic field to ZERO in order to remove a projectile/patient from the scanner in extreme emergencies.</a:t>
            </a:r>
          </a:p>
          <a:p>
            <a:pPr marL="548640" indent="-411480" eaLnBrk="1" fontAlgn="auto" hangingPunct="1">
              <a:spcAft>
                <a:spcPts val="0"/>
              </a:spcAft>
              <a:buClr>
                <a:schemeClr val="tx1">
                  <a:shade val="95000"/>
                </a:schemeClr>
              </a:buClr>
              <a:buFont typeface="Arial"/>
              <a:buChar char="•"/>
              <a:defRPr/>
            </a:pPr>
            <a:r>
              <a:rPr lang="en-US" dirty="0" smtClean="0"/>
              <a:t>If a quench occurs, remove all staff from the room immediately</a:t>
            </a:r>
          </a:p>
          <a:p>
            <a:pPr marL="548640" indent="-411480" eaLnBrk="1" fontAlgn="auto" hangingPunct="1">
              <a:spcAft>
                <a:spcPts val="0"/>
              </a:spcAft>
              <a:buClr>
                <a:schemeClr val="tx1">
                  <a:shade val="95000"/>
                </a:schemeClr>
              </a:buClr>
              <a:buFont typeface="Arial"/>
              <a:buChar cha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solidFill>
                  <a:srgbClr val="FF0000"/>
                </a:solidFill>
              </a:rPr>
              <a:t>QUENCH!</a:t>
            </a:r>
            <a:br>
              <a:rPr lang="en-US" dirty="0" smtClean="0">
                <a:solidFill>
                  <a:srgbClr val="FF0000"/>
                </a:solidFill>
              </a:rPr>
            </a:br>
            <a:endParaRPr lang="en-US" dirty="0">
              <a:solidFill>
                <a:srgbClr val="FF0000"/>
              </a:solidFill>
            </a:endParaRPr>
          </a:p>
        </p:txBody>
      </p:sp>
      <p:sp>
        <p:nvSpPr>
          <p:cNvPr id="51203" name="Content Placeholder 2"/>
          <p:cNvSpPr>
            <a:spLocks noGrp="1"/>
          </p:cNvSpPr>
          <p:nvPr>
            <p:ph idx="1"/>
          </p:nvPr>
        </p:nvSpPr>
        <p:spPr>
          <a:xfrm>
            <a:off x="457200" y="2030413"/>
            <a:ext cx="8229600" cy="3532187"/>
          </a:xfrm>
        </p:spPr>
        <p:txBody>
          <a:bodyPr/>
          <a:lstStyle/>
          <a:p>
            <a:pPr eaLnBrk="1" hangingPunct="1"/>
            <a:r>
              <a:rPr lang="en-US" smtClean="0"/>
              <a:t>THE WORRY WITH A QUENCH IS THE POTENTIAL FOR ASPHIXIATION AND FROST-BITE TO THE HEALTH CARE WORKER AND PATIENT.</a:t>
            </a:r>
          </a:p>
          <a:p>
            <a:pPr eaLnBrk="1" hangingPunct="1"/>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22313" y="2819400"/>
            <a:ext cx="7772400" cy="1587500"/>
          </a:xfrm>
        </p:spPr>
        <p:txBody>
          <a:bodyPr rtlCol="0">
            <a:normAutofit/>
          </a:bodyPr>
          <a:lstStyle/>
          <a:p>
            <a:pPr eaLnBrk="1" fontAlgn="auto" hangingPunct="1">
              <a:spcAft>
                <a:spcPts val="0"/>
              </a:spcAft>
              <a:defRPr/>
            </a:pPr>
            <a:r>
              <a:rPr lang="en-US" dirty="0" smtClean="0"/>
              <a:t>Importance of Proper Safety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normAutofit fontScale="90000"/>
          </a:bodyPr>
          <a:lstStyle/>
          <a:p>
            <a:pPr eaLnBrk="1" fontAlgn="auto" hangingPunct="1">
              <a:spcAft>
                <a:spcPts val="0"/>
              </a:spcAft>
              <a:defRPr/>
            </a:pPr>
            <a:r>
              <a:rPr lang="en-US" smtClean="0"/>
              <a:t>Why is proper MRI safety so important?</a:t>
            </a:r>
          </a:p>
        </p:txBody>
      </p:sp>
      <p:sp>
        <p:nvSpPr>
          <p:cNvPr id="53251" name="Content Placeholder 3"/>
          <p:cNvSpPr>
            <a:spLocks noGrp="1"/>
          </p:cNvSpPr>
          <p:nvPr>
            <p:ph idx="1"/>
          </p:nvPr>
        </p:nvSpPr>
        <p:spPr>
          <a:xfrm>
            <a:off x="457200" y="2133600"/>
            <a:ext cx="4114800" cy="3657600"/>
          </a:xfrm>
        </p:spPr>
        <p:txBody>
          <a:bodyPr/>
          <a:lstStyle/>
          <a:p>
            <a:pPr eaLnBrk="1" hangingPunct="1"/>
            <a:r>
              <a:rPr lang="en-US" smtClean="0"/>
              <a:t>To protect your patient / subject</a:t>
            </a:r>
          </a:p>
          <a:p>
            <a:pPr eaLnBrk="1" hangingPunct="1"/>
            <a:r>
              <a:rPr lang="en-US" smtClean="0"/>
              <a:t>To protect your co-workers / colleagues</a:t>
            </a:r>
          </a:p>
          <a:p>
            <a:pPr eaLnBrk="1" hangingPunct="1"/>
            <a:r>
              <a:rPr lang="en-US" smtClean="0"/>
              <a:t>To protect yourself</a:t>
            </a:r>
          </a:p>
        </p:txBody>
      </p:sp>
      <p:pic>
        <p:nvPicPr>
          <p:cNvPr id="53252" name="Picture 7" descr="C:\Users\Emilie\AppData\Local\Microsoft\Windows\Temporary Internet Files\Content.IE5\PX0WW1L0\MP900422773[1].jpg"/>
          <p:cNvPicPr>
            <a:picLocks noChangeAspect="1" noChangeArrowheads="1"/>
          </p:cNvPicPr>
          <p:nvPr/>
        </p:nvPicPr>
        <p:blipFill>
          <a:blip r:embed="rId3"/>
          <a:srcRect/>
          <a:stretch>
            <a:fillRect/>
          </a:stretch>
        </p:blipFill>
        <p:spPr bwMode="auto">
          <a:xfrm>
            <a:off x="4572000" y="19812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295400"/>
          </a:xfrm>
        </p:spPr>
        <p:txBody>
          <a:bodyPr rtlCol="0">
            <a:normAutofit fontScale="90000"/>
          </a:bodyPr>
          <a:lstStyle/>
          <a:p>
            <a:pPr eaLnBrk="1" fontAlgn="auto" hangingPunct="1">
              <a:spcAft>
                <a:spcPts val="0"/>
              </a:spcAft>
              <a:defRPr/>
            </a:pPr>
            <a:r>
              <a:rPr lang="en-US" dirty="0" smtClean="0"/>
              <a:t>Regulating those around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pPr eaLnBrk="1" fontAlgn="auto" hangingPunct="1">
              <a:spcAft>
                <a:spcPts val="0"/>
              </a:spcAft>
              <a:defRPr/>
            </a:pPr>
            <a:r>
              <a:rPr lang="en-US" smtClean="0"/>
              <a:t>Safety training schedule</a:t>
            </a:r>
          </a:p>
        </p:txBody>
      </p:sp>
      <p:sp>
        <p:nvSpPr>
          <p:cNvPr id="3" name="Content Placeholder 2"/>
          <p:cNvSpPr>
            <a:spLocks noGrp="1"/>
          </p:cNvSpPr>
          <p:nvPr>
            <p:ph idx="1"/>
          </p:nvPr>
        </p:nvSpPr>
        <p:spPr>
          <a:xfrm>
            <a:off x="457200" y="3200400"/>
            <a:ext cx="8229600" cy="2819400"/>
          </a:xfrm>
        </p:spPr>
        <p:txBody>
          <a:bodyPr rtlCol="0">
            <a:normAutofit/>
          </a:bodyPr>
          <a:lstStyle/>
          <a:p>
            <a:pPr marL="514350" indent="-514350" eaLnBrk="1" fontAlgn="auto" hangingPunct="1">
              <a:spcAft>
                <a:spcPts val="0"/>
              </a:spcAft>
              <a:buClr>
                <a:schemeClr val="tx1">
                  <a:shade val="95000"/>
                </a:schemeClr>
              </a:buClr>
              <a:buFont typeface="+mj-lt"/>
              <a:buAutoNum type="arabicPeriod"/>
              <a:defRPr/>
            </a:pPr>
            <a:r>
              <a:rPr lang="en-US" dirty="0" smtClean="0"/>
              <a:t>Filling out a personal MRI Screening Form</a:t>
            </a:r>
          </a:p>
          <a:p>
            <a:pPr marL="514350" indent="-514350" eaLnBrk="1" fontAlgn="auto" hangingPunct="1">
              <a:spcAft>
                <a:spcPts val="0"/>
              </a:spcAft>
              <a:buClr>
                <a:schemeClr val="tx1">
                  <a:shade val="95000"/>
                </a:schemeClr>
              </a:buClr>
              <a:buFont typeface="+mj-lt"/>
              <a:buAutoNum type="arabicPeriod"/>
              <a:defRPr/>
            </a:pPr>
            <a:r>
              <a:rPr lang="en-US" dirty="0" smtClean="0"/>
              <a:t>Reviewing safety PowerPoint</a:t>
            </a:r>
          </a:p>
          <a:p>
            <a:pPr marL="514350" indent="-514350" eaLnBrk="1" fontAlgn="auto" hangingPunct="1">
              <a:spcAft>
                <a:spcPts val="0"/>
              </a:spcAft>
              <a:buClr>
                <a:schemeClr val="tx1">
                  <a:shade val="95000"/>
                </a:schemeClr>
              </a:buClr>
              <a:buFont typeface="+mj-lt"/>
              <a:buAutoNum type="arabicPeriod"/>
              <a:defRPr/>
            </a:pPr>
            <a:r>
              <a:rPr lang="en-US" dirty="0" smtClean="0"/>
              <a:t>Watching the MRI safety video</a:t>
            </a:r>
          </a:p>
          <a:p>
            <a:pPr marL="514350" indent="-514350" eaLnBrk="1" fontAlgn="auto" hangingPunct="1">
              <a:spcAft>
                <a:spcPts val="0"/>
              </a:spcAft>
              <a:buClr>
                <a:schemeClr val="tx1">
                  <a:shade val="95000"/>
                </a:schemeClr>
              </a:buClr>
              <a:buFont typeface="+mj-lt"/>
              <a:buAutoNum type="arabicPeriod"/>
              <a:defRPr/>
            </a:pPr>
            <a:r>
              <a:rPr lang="en-US" dirty="0" smtClean="0"/>
              <a:t>Passing the MRI safety quiz</a:t>
            </a:r>
          </a:p>
          <a:p>
            <a:pPr marL="548640" indent="-411480" eaLnBrk="1" fontAlgn="auto" hangingPunct="1">
              <a:spcAft>
                <a:spcPts val="0"/>
              </a:spcAft>
              <a:buClr>
                <a:schemeClr val="tx1">
                  <a:shade val="95000"/>
                </a:schemeClr>
              </a:buClr>
              <a:buFont typeface="Arial"/>
              <a:buChar char="•"/>
              <a:defRPr/>
            </a:pPr>
            <a:endParaRPr lang="en-US" dirty="0"/>
          </a:p>
        </p:txBody>
      </p:sp>
      <p:sp>
        <p:nvSpPr>
          <p:cNvPr id="4" name="Title 1"/>
          <p:cNvSpPr txBox="1">
            <a:spLocks/>
          </p:cNvSpPr>
          <p:nvPr/>
        </p:nvSpPr>
        <p:spPr bwMode="auto">
          <a:xfrm>
            <a:off x="381000" y="1828800"/>
            <a:ext cx="8153400" cy="990600"/>
          </a:xfrm>
          <a:prstGeom prst="rect">
            <a:avLst/>
          </a:prstGeom>
          <a:noFill/>
          <a:ln w="9525">
            <a:noFill/>
            <a:miter lim="800000"/>
            <a:headEnd/>
            <a:tailEnd/>
          </a:ln>
        </p:spPr>
        <p:txBody>
          <a:bodyPr anchor="ctr"/>
          <a:lstStyle/>
          <a:p>
            <a:pPr>
              <a:defRPr/>
            </a:pPr>
            <a:r>
              <a:rPr lang="en-US" sz="3200" dirty="0">
                <a:solidFill>
                  <a:schemeClr val="tx2"/>
                </a:solidFill>
                <a:latin typeface="+mj-lt"/>
                <a:ea typeface="+mj-ea"/>
                <a:cs typeface="+mj-cs"/>
              </a:rPr>
              <a:t>Safety training should be completed annually and will consist of:</a:t>
            </a:r>
          </a:p>
        </p:txBody>
      </p:sp>
      <p:sp>
        <p:nvSpPr>
          <p:cNvPr id="5" name="Title 1"/>
          <p:cNvSpPr txBox="1">
            <a:spLocks/>
          </p:cNvSpPr>
          <p:nvPr/>
        </p:nvSpPr>
        <p:spPr bwMode="auto">
          <a:xfrm>
            <a:off x="1371600" y="1600200"/>
            <a:ext cx="7620000" cy="990600"/>
          </a:xfrm>
          <a:prstGeom prst="rect">
            <a:avLst/>
          </a:prstGeom>
          <a:noFill/>
          <a:ln w="9525">
            <a:noFill/>
            <a:miter lim="800000"/>
            <a:headEnd/>
            <a:tailEnd/>
          </a:ln>
        </p:spPr>
        <p:txBody>
          <a:bodyPr anchor="ctr"/>
          <a:lstStyle/>
          <a:p>
            <a:pPr>
              <a:defRPr/>
            </a:pP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57200"/>
            <a:ext cx="8229600" cy="838200"/>
          </a:xfrm>
        </p:spPr>
        <p:txBody>
          <a:bodyPr/>
          <a:lstStyle/>
          <a:p>
            <a:pPr eaLnBrk="1" fontAlgn="auto" hangingPunct="1">
              <a:spcAft>
                <a:spcPts val="0"/>
              </a:spcAft>
              <a:defRPr/>
            </a:pPr>
            <a:r>
              <a:rPr lang="en-US" smtClean="0"/>
              <a:t>Keep the MR control area safe</a:t>
            </a:r>
          </a:p>
        </p:txBody>
      </p:sp>
      <p:sp>
        <p:nvSpPr>
          <p:cNvPr id="55299" name="Content Placeholder 2"/>
          <p:cNvSpPr>
            <a:spLocks noGrp="1"/>
          </p:cNvSpPr>
          <p:nvPr>
            <p:ph idx="1"/>
          </p:nvPr>
        </p:nvSpPr>
        <p:spPr>
          <a:xfrm>
            <a:off x="457200" y="1447800"/>
            <a:ext cx="8229600" cy="4678363"/>
          </a:xfrm>
        </p:spPr>
        <p:txBody>
          <a:bodyPr/>
          <a:lstStyle/>
          <a:p>
            <a:pPr eaLnBrk="1" hangingPunct="1"/>
            <a:r>
              <a:rPr lang="en-US" smtClean="0"/>
              <a:t>Keep doors to the MR control area shut</a:t>
            </a:r>
          </a:p>
          <a:p>
            <a:pPr eaLnBrk="1" hangingPunct="1"/>
            <a:r>
              <a:rPr lang="en-US" smtClean="0"/>
              <a:t>Do not let people into the MR control area or scanner rooms</a:t>
            </a:r>
          </a:p>
          <a:p>
            <a:pPr eaLnBrk="1" hangingPunct="1"/>
            <a:r>
              <a:rPr lang="en-US" smtClean="0"/>
              <a:t>Do not share access codes</a:t>
            </a:r>
          </a:p>
          <a:p>
            <a:pPr eaLnBrk="1" hangingPunct="1"/>
            <a:r>
              <a:rPr lang="en-US" smtClean="0"/>
              <a:t>Monitor your subjects while they are in the MRI area</a:t>
            </a:r>
          </a:p>
        </p:txBody>
      </p:sp>
      <p:pic>
        <p:nvPicPr>
          <p:cNvPr id="55300" name="Picture 5" descr="safety4.jpg"/>
          <p:cNvPicPr>
            <a:picLocks noChangeAspect="1"/>
          </p:cNvPicPr>
          <p:nvPr/>
        </p:nvPicPr>
        <p:blipFill>
          <a:blip r:embed="rId3"/>
          <a:srcRect/>
          <a:stretch>
            <a:fillRect/>
          </a:stretch>
        </p:blipFill>
        <p:spPr bwMode="auto">
          <a:xfrm>
            <a:off x="2743200" y="4038600"/>
            <a:ext cx="21336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rtlCol="0">
            <a:normAutofit fontScale="90000"/>
          </a:bodyPr>
          <a:lstStyle/>
          <a:p>
            <a:pPr eaLnBrk="1" fontAlgn="auto" hangingPunct="1">
              <a:spcAft>
                <a:spcPts val="0"/>
              </a:spcAft>
              <a:defRPr/>
            </a:pPr>
            <a: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Emergency Situations</a:t>
            </a:r>
            <a:b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dirty="0"/>
          </a:p>
        </p:txBody>
      </p:sp>
      <p:sp>
        <p:nvSpPr>
          <p:cNvPr id="56323" name="Content Placeholder 2"/>
          <p:cNvSpPr>
            <a:spLocks noGrp="1"/>
          </p:cNvSpPr>
          <p:nvPr>
            <p:ph idx="1"/>
          </p:nvPr>
        </p:nvSpPr>
        <p:spPr>
          <a:xfrm>
            <a:off x="457200" y="990600"/>
            <a:ext cx="8229600" cy="3200400"/>
          </a:xfrm>
        </p:spPr>
        <p:txBody>
          <a:bodyPr/>
          <a:lstStyle/>
          <a:p>
            <a:pPr eaLnBrk="1" hangingPunct="1"/>
            <a:r>
              <a:rPr lang="en-US" smtClean="0"/>
              <a:t>In the event of an emergency, you should first remove the subject from the MRI scan room</a:t>
            </a:r>
          </a:p>
          <a:p>
            <a:pPr eaLnBrk="1" hangingPunct="1"/>
            <a:r>
              <a:rPr lang="en-US" smtClean="0"/>
              <a:t>Stand near the doors to the scan room to insure no unauthorized emergency personnel can enter</a:t>
            </a:r>
          </a:p>
          <a:p>
            <a:pPr marL="342900" lvl="1" indent="-342900" eaLnBrk="1" hangingPunct="1">
              <a:buFont typeface="Arial" charset="0"/>
              <a:buChar char="•"/>
            </a:pPr>
            <a:r>
              <a:rPr lang="en-US" smtClean="0"/>
              <a:t>NO CODE OR CODE LIKE PROCEDURES WILL BE RUN IN THE MRI ROOM.</a:t>
            </a:r>
          </a:p>
          <a:p>
            <a:pPr eaLnBrk="1" hangingPunct="1"/>
            <a:endParaRPr lang="en-US" smtClean="0"/>
          </a:p>
        </p:txBody>
      </p:sp>
      <p:pic>
        <p:nvPicPr>
          <p:cNvPr id="56324" name="Picture 2" descr="C:\Users\Emilie\AppData\Local\Microsoft\Windows\Temporary Internet Files\Content.IE5\PX0WW1L0\MP900185064[1].jpg"/>
          <p:cNvPicPr>
            <a:picLocks noChangeAspect="1" noChangeArrowheads="1"/>
          </p:cNvPicPr>
          <p:nvPr/>
        </p:nvPicPr>
        <p:blipFill>
          <a:blip r:embed="rId3"/>
          <a:srcRect/>
          <a:stretch>
            <a:fillRect/>
          </a:stretch>
        </p:blipFill>
        <p:spPr bwMode="auto">
          <a:xfrm>
            <a:off x="1905000" y="3886200"/>
            <a:ext cx="1701800" cy="2590800"/>
          </a:xfrm>
          <a:prstGeom prst="rect">
            <a:avLst/>
          </a:prstGeom>
          <a:noFill/>
          <a:ln w="9525">
            <a:noFill/>
            <a:miter lim="800000"/>
            <a:headEnd/>
            <a:tailEnd/>
          </a:ln>
        </p:spPr>
      </p:pic>
      <p:pic>
        <p:nvPicPr>
          <p:cNvPr id="56325" name="Picture 6" descr="C:\Users\Emilie\AppData\Local\Microsoft\Windows\Temporary Internet Files\Content.IE5\TPGALQVC\MP900184939[1].jpg"/>
          <p:cNvPicPr>
            <a:picLocks noChangeAspect="1" noChangeArrowheads="1"/>
          </p:cNvPicPr>
          <p:nvPr/>
        </p:nvPicPr>
        <p:blipFill>
          <a:blip r:embed="rId4"/>
          <a:srcRect/>
          <a:stretch>
            <a:fillRect/>
          </a:stretch>
        </p:blipFill>
        <p:spPr bwMode="auto">
          <a:xfrm>
            <a:off x="5486400" y="3886200"/>
            <a:ext cx="1676400" cy="2514600"/>
          </a:xfrm>
          <a:prstGeom prst="rect">
            <a:avLst/>
          </a:prstGeom>
          <a:noFill/>
          <a:ln w="9525">
            <a:noFill/>
            <a:miter lim="800000"/>
            <a:headEnd/>
            <a:tailEnd/>
          </a:ln>
        </p:spPr>
      </p:pic>
      <p:sp>
        <p:nvSpPr>
          <p:cNvPr id="9" name="&quot;No&quot; Symbol 8"/>
          <p:cNvSpPr/>
          <p:nvPr/>
        </p:nvSpPr>
        <p:spPr>
          <a:xfrm>
            <a:off x="6553200" y="55626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quot;No&quot; Symbol 9"/>
          <p:cNvSpPr/>
          <p:nvPr/>
        </p:nvSpPr>
        <p:spPr>
          <a:xfrm>
            <a:off x="3048000" y="42672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quot;No&quot; Symbol 10"/>
          <p:cNvSpPr/>
          <p:nvPr/>
        </p:nvSpPr>
        <p:spPr>
          <a:xfrm>
            <a:off x="2514600" y="39624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quot;No&quot; Symbol 11"/>
          <p:cNvSpPr/>
          <p:nvPr/>
        </p:nvSpPr>
        <p:spPr>
          <a:xfrm>
            <a:off x="5562600" y="55626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quot;No&quot; Symbol 12"/>
          <p:cNvSpPr/>
          <p:nvPr/>
        </p:nvSpPr>
        <p:spPr>
          <a:xfrm>
            <a:off x="2057400" y="45720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quot;No&quot; Symbol 13"/>
          <p:cNvSpPr/>
          <p:nvPr/>
        </p:nvSpPr>
        <p:spPr>
          <a:xfrm>
            <a:off x="6248400" y="4572000"/>
            <a:ext cx="533400" cy="685800"/>
          </a:xfrm>
          <a:prstGeom prst="noSmoking">
            <a:avLst/>
          </a:prstGeom>
          <a:solidFill>
            <a:srgbClr val="C000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fontAlgn="auto" hangingPunct="1">
              <a:spcAft>
                <a:spcPts val="0"/>
              </a:spcAft>
              <a:defRPr/>
            </a:pPr>
            <a:r>
              <a:rPr lang="en-US" smtClean="0"/>
              <a:t>Safety Training summary</a:t>
            </a:r>
          </a:p>
        </p:txBody>
      </p:sp>
      <p:sp>
        <p:nvSpPr>
          <p:cNvPr id="57347" name="Content Placeholder 2"/>
          <p:cNvSpPr>
            <a:spLocks noGrp="1"/>
          </p:cNvSpPr>
          <p:nvPr>
            <p:ph idx="1"/>
          </p:nvPr>
        </p:nvSpPr>
        <p:spPr/>
        <p:txBody>
          <a:bodyPr/>
          <a:lstStyle/>
          <a:p>
            <a:pPr eaLnBrk="1" hangingPunct="1"/>
            <a:r>
              <a:rPr lang="en-US" smtClean="0"/>
              <a:t>Annually review your safety training</a:t>
            </a:r>
          </a:p>
          <a:p>
            <a:pPr eaLnBrk="1" hangingPunct="1"/>
            <a:r>
              <a:rPr lang="en-US" smtClean="0"/>
              <a:t>Always be aware of the potential dangers of MRI</a:t>
            </a:r>
          </a:p>
          <a:p>
            <a:pPr eaLnBrk="1" hangingPunct="1"/>
            <a:r>
              <a:rPr lang="en-US" smtClean="0"/>
              <a:t>Never take anything metal into the scan room</a:t>
            </a:r>
          </a:p>
          <a:p>
            <a:pPr eaLnBrk="1" hangingPunct="1"/>
            <a:r>
              <a:rPr lang="en-US" smtClean="0"/>
              <a:t>Always make safety a top priority while in the MRI environment</a:t>
            </a:r>
          </a:p>
          <a:p>
            <a:pPr eaLnBrk="1" hangingPunct="1"/>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066800"/>
            <a:ext cx="7772400" cy="4343400"/>
          </a:xfrm>
        </p:spPr>
        <p:txBody>
          <a:bodyPr/>
          <a:lstStyle/>
          <a:p>
            <a:pPr eaLnBrk="1" fontAlgn="auto" hangingPunct="1">
              <a:spcAft>
                <a:spcPts val="0"/>
              </a:spcAft>
              <a:defRPr/>
            </a:pPr>
            <a:r>
              <a:rPr lang="en-US" sz="5400" smtClean="0">
                <a:latin typeface="Arial" charset="0"/>
              </a:rPr>
              <a:t>THE MAGNETIC FIELD IS AT FULL POWER  ALWAYS ….</a:t>
            </a:r>
            <a:r>
              <a:rPr lang="en-US" sz="8000" smtClean="0">
                <a:solidFill>
                  <a:srgbClr val="FF0000"/>
                </a:solidFill>
                <a:latin typeface="Arial" charset="0"/>
              </a:rPr>
              <a:t>IT IS ALWAYS “ON”</a:t>
            </a:r>
            <a:r>
              <a:rPr lang="en-US" sz="5400" smtClean="0">
                <a:solidFill>
                  <a:srgbClr val="FF0000"/>
                </a:solidFill>
                <a:latin typeface="Arial" charset="0"/>
              </a:rPr>
              <a:t>.</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828800"/>
            <a:ext cx="7772400" cy="1524000"/>
          </a:xfrm>
        </p:spPr>
        <p:txBody>
          <a:bodyPr rtlCol="0">
            <a:normAutofit fontScale="90000"/>
          </a:bodyPr>
          <a:lstStyle/>
          <a:p>
            <a:pPr eaLnBrk="1" fontAlgn="auto" hangingPunct="1">
              <a:spcAft>
                <a:spcPts val="0"/>
              </a:spcAft>
              <a:defRPr/>
            </a:pPr>
            <a:r>
              <a:rPr lang="en-US" sz="9600" smtClean="0">
                <a:latin typeface="Arial" charset="0"/>
              </a:rPr>
              <a:t>The End</a:t>
            </a:r>
            <a:endParaRPr lang="en-US" sz="5400" smtClean="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smtClean="0"/>
              <a:t>MRI Screening Form</a:t>
            </a:r>
          </a:p>
        </p:txBody>
      </p:sp>
      <p:sp>
        <p:nvSpPr>
          <p:cNvPr id="3" name="Content Placeholder 2"/>
          <p:cNvSpPr>
            <a:spLocks noGrp="1"/>
          </p:cNvSpPr>
          <p:nvPr>
            <p:ph idx="1"/>
          </p:nvPr>
        </p:nvSpPr>
        <p:spPr>
          <a:xfrm>
            <a:off x="533400" y="1676400"/>
            <a:ext cx="8229600" cy="4648200"/>
          </a:xfrm>
        </p:spPr>
        <p:txBody>
          <a:bodyPr rtlCol="0">
            <a:normAutofit fontScale="92500" lnSpcReduction="20000"/>
          </a:bodyPr>
          <a:lstStyle/>
          <a:p>
            <a:pPr marL="548640" indent="-411480" eaLnBrk="1" fontAlgn="auto" hangingPunct="1">
              <a:spcAft>
                <a:spcPts val="0"/>
              </a:spcAft>
              <a:buClr>
                <a:schemeClr val="tx1">
                  <a:shade val="95000"/>
                </a:schemeClr>
              </a:buClr>
              <a:buFont typeface="Arial"/>
              <a:buChar char="•"/>
              <a:defRPr/>
            </a:pPr>
            <a:r>
              <a:rPr lang="en-US" dirty="0" smtClean="0"/>
              <a:t>To ensure patient safety, completion of the </a:t>
            </a:r>
          </a:p>
          <a:p>
            <a:pPr marL="548640" indent="-411480" eaLnBrk="1" fontAlgn="auto" hangingPunct="1">
              <a:spcAft>
                <a:spcPts val="0"/>
              </a:spcAft>
              <a:buClr>
                <a:schemeClr val="tx1">
                  <a:shade val="95000"/>
                </a:schemeClr>
              </a:buClr>
              <a:buFont typeface="Arial"/>
              <a:buNone/>
              <a:defRPr/>
            </a:pPr>
            <a:r>
              <a:rPr lang="en-US" dirty="0" smtClean="0"/>
              <a:t>     MRI screening form is required prior to every MRI scan.</a:t>
            </a:r>
          </a:p>
          <a:p>
            <a:pPr marL="548640" indent="-411480" eaLnBrk="1" fontAlgn="auto" hangingPunct="1">
              <a:spcAft>
                <a:spcPts val="0"/>
              </a:spcAft>
              <a:buClr>
                <a:schemeClr val="tx1">
                  <a:shade val="95000"/>
                </a:schemeClr>
              </a:buClr>
              <a:buFont typeface="Arial"/>
              <a:buChar char="•"/>
              <a:defRPr/>
            </a:pPr>
            <a:r>
              <a:rPr lang="en-US" dirty="0" smtClean="0"/>
              <a:t>The MRI Screening Form is used to help identify any potential dangers for you and your patients / subjects.</a:t>
            </a:r>
          </a:p>
          <a:p>
            <a:pPr marL="548640" indent="-411480" eaLnBrk="1" fontAlgn="auto" hangingPunct="1">
              <a:spcAft>
                <a:spcPts val="0"/>
              </a:spcAft>
              <a:buClr>
                <a:schemeClr val="tx1">
                  <a:shade val="95000"/>
                </a:schemeClr>
              </a:buClr>
              <a:buFont typeface="Arial"/>
              <a:buChar char="•"/>
              <a:defRPr/>
            </a:pPr>
            <a:r>
              <a:rPr lang="en-US" dirty="0" smtClean="0"/>
              <a:t>The form consists of a series of questions intended to identify any metallic objects within your body that could be affected by the magnetic field.</a:t>
            </a:r>
          </a:p>
          <a:p>
            <a:pPr marL="548640" indent="-411480" eaLnBrk="1" fontAlgn="auto" hangingPunct="1">
              <a:spcAft>
                <a:spcPts val="0"/>
              </a:spcAft>
              <a:buClr>
                <a:schemeClr val="tx1">
                  <a:shade val="95000"/>
                </a:schemeClr>
              </a:buClr>
              <a:buFont typeface="Arial"/>
              <a:buChar char="•"/>
              <a:defRPr/>
            </a:pPr>
            <a:r>
              <a:rPr lang="en-US" dirty="0" smtClean="0"/>
              <a:t>2 screening forms are required:</a:t>
            </a:r>
          </a:p>
          <a:p>
            <a:pPr marL="548640" indent="-411480" eaLnBrk="1" fontAlgn="auto" hangingPunct="1">
              <a:spcAft>
                <a:spcPts val="0"/>
              </a:spcAft>
              <a:buClr>
                <a:schemeClr val="tx1">
                  <a:shade val="95000"/>
                </a:schemeClr>
              </a:buClr>
              <a:buFont typeface="Arial"/>
              <a:buNone/>
              <a:defRPr/>
            </a:pPr>
            <a:r>
              <a:rPr lang="en-US" dirty="0" smtClean="0"/>
              <a:t>   - During the consent process (RA)</a:t>
            </a:r>
          </a:p>
          <a:p>
            <a:pPr marL="548640" indent="-411480" eaLnBrk="1" fontAlgn="auto" hangingPunct="1">
              <a:spcAft>
                <a:spcPts val="0"/>
              </a:spcAft>
              <a:buClr>
                <a:schemeClr val="tx1">
                  <a:shade val="95000"/>
                </a:schemeClr>
              </a:buClr>
              <a:buFont typeface="Arial"/>
              <a:buNone/>
              <a:defRPr/>
            </a:pPr>
            <a:r>
              <a:rPr lang="en-US" dirty="0" smtClean="0"/>
              <a:t>   - Before the MRI (MRI Operator)</a:t>
            </a:r>
          </a:p>
          <a:p>
            <a:pPr marL="548640" indent="-411480" eaLnBrk="1" fontAlgn="auto" hangingPunct="1">
              <a:spcAft>
                <a:spcPts val="0"/>
              </a:spcAft>
              <a:buClr>
                <a:schemeClr val="tx1">
                  <a:shade val="95000"/>
                </a:schemeClr>
              </a:buClr>
              <a:buFont typeface="Arial"/>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3124200" y="1066800"/>
            <a:ext cx="4038600" cy="523875"/>
          </a:xfrm>
          <a:prstGeom prst="rect">
            <a:avLst/>
          </a:prstGeom>
          <a:noFill/>
          <a:ln w="9525">
            <a:noFill/>
            <a:miter lim="800000"/>
            <a:headEnd/>
            <a:tailEnd/>
          </a:ln>
        </p:spPr>
        <p:txBody>
          <a:bodyPr>
            <a:spAutoFit/>
          </a:bodyPr>
          <a:lstStyle/>
          <a:p>
            <a:r>
              <a:rPr lang="en-US" sz="2800" u="sng">
                <a:latin typeface="Calibri" pitchFamily="34" charset="0"/>
              </a:rPr>
              <a:t>MRI Screening Sheet     </a:t>
            </a:r>
          </a:p>
        </p:txBody>
      </p:sp>
      <p:sp>
        <p:nvSpPr>
          <p:cNvPr id="2052" name="Text Box 7"/>
          <p:cNvSpPr txBox="1">
            <a:spLocks noChangeArrowheads="1"/>
          </p:cNvSpPr>
          <p:nvPr/>
        </p:nvSpPr>
        <p:spPr bwMode="auto">
          <a:xfrm>
            <a:off x="3048000" y="1905000"/>
            <a:ext cx="3962400" cy="156966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All  Patients will need </a:t>
            </a:r>
          </a:p>
          <a:p>
            <a:pP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this form filled out</a:t>
            </a:r>
          </a:p>
          <a:p>
            <a:pP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before an MRI can be done.</a:t>
            </a:r>
          </a:p>
        </p:txBody>
      </p:sp>
      <p:sp>
        <p:nvSpPr>
          <p:cNvPr id="13316" name="Text Box 8"/>
          <p:cNvSpPr txBox="1">
            <a:spLocks noChangeArrowheads="1"/>
          </p:cNvSpPr>
          <p:nvPr/>
        </p:nvSpPr>
        <p:spPr bwMode="auto">
          <a:xfrm>
            <a:off x="762000" y="3519488"/>
            <a:ext cx="5562600" cy="2862262"/>
          </a:xfrm>
          <a:prstGeom prst="rect">
            <a:avLst/>
          </a:prstGeom>
          <a:noFill/>
          <a:ln w="9525">
            <a:noFill/>
            <a:miter lim="800000"/>
            <a:headEnd/>
            <a:tailEnd/>
          </a:ln>
        </p:spPr>
        <p:txBody>
          <a:bodyPr>
            <a:spAutoFit/>
          </a:bodyPr>
          <a:lstStyle/>
          <a:p>
            <a:r>
              <a:rPr lang="en-US" sz="2000">
                <a:latin typeface="Calibri" pitchFamily="34" charset="0"/>
              </a:rPr>
              <a:t>Ideally, the form should be</a:t>
            </a:r>
          </a:p>
          <a:p>
            <a:r>
              <a:rPr lang="en-US" sz="2000">
                <a:latin typeface="Calibri" pitchFamily="34" charset="0"/>
              </a:rPr>
              <a:t>filled out by:</a:t>
            </a:r>
          </a:p>
          <a:p>
            <a:r>
              <a:rPr lang="en-US" sz="2000">
                <a:latin typeface="Calibri" pitchFamily="34" charset="0"/>
              </a:rPr>
              <a:t>	</a:t>
            </a:r>
            <a:r>
              <a:rPr lang="en-US" sz="2000" b="1">
                <a:solidFill>
                  <a:schemeClr val="tx2"/>
                </a:solidFill>
                <a:latin typeface="Calibri" pitchFamily="34" charset="0"/>
              </a:rPr>
              <a:t>a.  The Patient</a:t>
            </a:r>
          </a:p>
          <a:p>
            <a:endParaRPr lang="en-US" sz="2000">
              <a:solidFill>
                <a:schemeClr val="tx2"/>
              </a:solidFill>
              <a:latin typeface="Calibri" pitchFamily="34" charset="0"/>
            </a:endParaRPr>
          </a:p>
          <a:p>
            <a:r>
              <a:rPr lang="en-US" sz="2000">
                <a:latin typeface="Calibri" pitchFamily="34" charset="0"/>
              </a:rPr>
              <a:t>If the patient cannot fill it out:</a:t>
            </a:r>
          </a:p>
          <a:p>
            <a:r>
              <a:rPr lang="en-US" sz="2000">
                <a:latin typeface="Calibri" pitchFamily="34" charset="0"/>
              </a:rPr>
              <a:t>	</a:t>
            </a:r>
            <a:r>
              <a:rPr lang="en-US" sz="2000" b="1">
                <a:solidFill>
                  <a:schemeClr val="tx2"/>
                </a:solidFill>
                <a:latin typeface="Calibri" pitchFamily="34" charset="0"/>
              </a:rPr>
              <a:t>b.  Family Members</a:t>
            </a:r>
          </a:p>
          <a:p>
            <a:endParaRPr lang="en-US" sz="2000" b="1">
              <a:solidFill>
                <a:schemeClr val="tx2"/>
              </a:solidFill>
              <a:latin typeface="Calibri" pitchFamily="34" charset="0"/>
            </a:endParaRPr>
          </a:p>
          <a:p>
            <a:r>
              <a:rPr lang="en-US" sz="2000">
                <a:latin typeface="Calibri" pitchFamily="34" charset="0"/>
              </a:rPr>
              <a:t>If there are no family members:</a:t>
            </a:r>
          </a:p>
          <a:p>
            <a:r>
              <a:rPr lang="en-US" sz="2000">
                <a:latin typeface="Calibri" pitchFamily="34" charset="0"/>
              </a:rPr>
              <a:t>	</a:t>
            </a:r>
            <a:r>
              <a:rPr lang="en-US" sz="2000" b="1">
                <a:solidFill>
                  <a:schemeClr val="tx2"/>
                </a:solidFill>
                <a:latin typeface="Calibri" pitchFamily="34" charset="0"/>
              </a:rPr>
              <a:t>c.  Referring MD</a:t>
            </a:r>
          </a:p>
        </p:txBody>
      </p:sp>
      <p:sp>
        <p:nvSpPr>
          <p:cNvPr id="13317" name="Line 9"/>
          <p:cNvSpPr>
            <a:spLocks noChangeShapeType="1"/>
          </p:cNvSpPr>
          <p:nvPr/>
        </p:nvSpPr>
        <p:spPr bwMode="auto">
          <a:xfrm>
            <a:off x="152400" y="3352800"/>
            <a:ext cx="8382000" cy="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413"/>
            <a:ext cx="8077200" cy="255587"/>
          </a:xfrm>
        </p:spPr>
        <p:txBody>
          <a:bodyPr rtlCol="0">
            <a:normAutofit fontScale="90000"/>
          </a:bodyPr>
          <a:lstStyle/>
          <a:p>
            <a:pPr eaLnBrk="1" fontAlgn="auto" hangingPunct="1">
              <a:spcAft>
                <a:spcPts val="0"/>
              </a:spcAft>
              <a:defRPr/>
            </a:pPr>
            <a:r>
              <a:rPr lang="en-US" dirty="0" smtClean="0"/>
              <a:t>MPRC_MRI Screening Forms</a:t>
            </a:r>
            <a:endParaRPr lang="en-US" dirty="0"/>
          </a:p>
        </p:txBody>
      </p:sp>
      <p:graphicFrame>
        <p:nvGraphicFramePr>
          <p:cNvPr id="1026" name="Object 1"/>
          <p:cNvGraphicFramePr>
            <a:graphicFrameLocks noChangeAspect="1"/>
          </p:cNvGraphicFramePr>
          <p:nvPr/>
        </p:nvGraphicFramePr>
        <p:xfrm>
          <a:off x="685800" y="1600200"/>
          <a:ext cx="3140075" cy="4064000"/>
        </p:xfrm>
        <a:graphic>
          <a:graphicData uri="http://schemas.openxmlformats.org/presentationml/2006/ole">
            <p:oleObj spid="_x0000_s1026" name="Acrobat Document" r:id="rId4" imgW="5830114" imgH="7542857" progId="AcroExch.Document.7">
              <p:embed/>
            </p:oleObj>
          </a:graphicData>
        </a:graphic>
      </p:graphicFrame>
      <p:graphicFrame>
        <p:nvGraphicFramePr>
          <p:cNvPr id="1027" name="Object 2"/>
          <p:cNvGraphicFramePr>
            <a:graphicFrameLocks noChangeAspect="1"/>
          </p:cNvGraphicFramePr>
          <p:nvPr/>
        </p:nvGraphicFramePr>
        <p:xfrm>
          <a:off x="4953000" y="1676400"/>
          <a:ext cx="3179763" cy="4064000"/>
        </p:xfrm>
        <a:graphic>
          <a:graphicData uri="http://schemas.openxmlformats.org/presentationml/2006/ole">
            <p:oleObj spid="_x0000_s1027" name="Acrobat Document" r:id="rId5" imgW="7723080" imgH="9870120" progId="AcroExch.Document.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t>EMPLOYEE SAFETY</a:t>
            </a:r>
          </a:p>
        </p:txBody>
      </p:sp>
      <p:sp>
        <p:nvSpPr>
          <p:cNvPr id="14339" name="Rectangle 3"/>
          <p:cNvSpPr>
            <a:spLocks noGrp="1" noChangeArrowheads="1"/>
          </p:cNvSpPr>
          <p:nvPr>
            <p:ph idx="1"/>
          </p:nvPr>
        </p:nvSpPr>
        <p:spPr/>
        <p:txBody>
          <a:bodyPr/>
          <a:lstStyle/>
          <a:p>
            <a:pPr eaLnBrk="1" hangingPunct="1">
              <a:buFontTx/>
              <a:buNone/>
            </a:pPr>
            <a:r>
              <a:rPr lang="en-US" smtClean="0"/>
              <a:t>   </a:t>
            </a:r>
          </a:p>
          <a:p>
            <a:pPr eaLnBrk="1" hangingPunct="1">
              <a:buFontTx/>
              <a:buNone/>
            </a:pPr>
            <a:r>
              <a:rPr lang="en-US" smtClean="0"/>
              <a:t>    ALL EMPLOYEES MUST BE SCREENED TO WORK IN A MAGNETIC FIELD ENVIRONMENT JUST LIKE THE PATIENTS.  </a:t>
            </a:r>
          </a:p>
          <a:p>
            <a:pPr eaLnBrk="1" hangingPunct="1">
              <a:buFontTx/>
              <a:buNone/>
            </a:pPr>
            <a:endParaRPr lang="en-US" smtClean="0"/>
          </a:p>
          <a:p>
            <a:pPr eaLnBrk="1" hangingPunct="1">
              <a:buFontTx/>
              <a:buNone/>
            </a:pPr>
            <a:r>
              <a:rPr lang="en-US" sz="3600" smtClean="0"/>
              <a:t>              </a:t>
            </a:r>
            <a:r>
              <a:rPr lang="en-US" sz="6000" smtClean="0">
                <a:solidFill>
                  <a:srgbClr val="FF0000"/>
                </a:solidFill>
              </a:rPr>
              <a:t>NO EXCEPTIONS.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2596</TotalTime>
  <Words>1955</Words>
  <Application>Microsoft Office PowerPoint</Application>
  <PresentationFormat>On-screen Show (4:3)</PresentationFormat>
  <Paragraphs>320</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Arial</vt:lpstr>
      <vt:lpstr>Lucida Sans</vt:lpstr>
      <vt:lpstr>Book Antiqua</vt:lpstr>
      <vt:lpstr>Wingdings 2</vt:lpstr>
      <vt:lpstr>Wingdings</vt:lpstr>
      <vt:lpstr>Wingdings 3</vt:lpstr>
      <vt:lpstr>Calibri</vt:lpstr>
      <vt:lpstr>Times New Roman</vt:lpstr>
      <vt:lpstr>Apex</vt:lpstr>
      <vt:lpstr>Acrobat Document</vt:lpstr>
      <vt:lpstr>Bitmap Image</vt:lpstr>
      <vt:lpstr>Slide 1</vt:lpstr>
      <vt:lpstr>THE MAGNETIC FIELD IS AT FULL POWER  ALWAYS ….IT IS ALWAYS “ON”.</vt:lpstr>
      <vt:lpstr>Who is this training for?</vt:lpstr>
      <vt:lpstr> Overview of Topics</vt:lpstr>
      <vt:lpstr>Safety training schedule</vt:lpstr>
      <vt:lpstr>MRI Screening Form</vt:lpstr>
      <vt:lpstr>Slide 7</vt:lpstr>
      <vt:lpstr>MPRC_MRI Screening Forms</vt:lpstr>
      <vt:lpstr>EMPLOYEE SAFETY</vt:lpstr>
      <vt:lpstr>Patient Screening and Contraindications</vt:lpstr>
      <vt:lpstr>Patient Screening and Contraindications (Continued)</vt:lpstr>
      <vt:lpstr>MRI Safety Video</vt:lpstr>
      <vt:lpstr>Safety Signage</vt:lpstr>
      <vt:lpstr>Signage</vt:lpstr>
      <vt:lpstr>Look for the warning signs!</vt:lpstr>
      <vt:lpstr>Slide 16</vt:lpstr>
      <vt:lpstr>Remember, the magnet is ALWAYS on!</vt:lpstr>
      <vt:lpstr>MRI safety Zones</vt:lpstr>
      <vt:lpstr>MRI Safety Zones</vt:lpstr>
      <vt:lpstr>MRI Safety</vt:lpstr>
      <vt:lpstr>Safety Background</vt:lpstr>
      <vt:lpstr>Forces in the MR Environment</vt:lpstr>
      <vt:lpstr>  Translational Force</vt:lpstr>
      <vt:lpstr>Rotational Force</vt:lpstr>
      <vt:lpstr>Characteristics of the Magnetic Field</vt:lpstr>
      <vt:lpstr>What can you take into a magnetic field?</vt:lpstr>
      <vt:lpstr>Magnetic Field</vt:lpstr>
      <vt:lpstr>Potential Dangers of MRI</vt:lpstr>
      <vt:lpstr>Potential Projectiles</vt:lpstr>
      <vt:lpstr>Fringe field</vt:lpstr>
      <vt:lpstr>As you approach the magnet, the fringe magnetic field gets STRONGER</vt:lpstr>
      <vt:lpstr>Projectile Accidents</vt:lpstr>
      <vt:lpstr>Slide 33</vt:lpstr>
      <vt:lpstr>Potential Projectiles – Large Objects</vt:lpstr>
      <vt:lpstr>Slide 35</vt:lpstr>
      <vt:lpstr>Slide 36</vt:lpstr>
      <vt:lpstr>Slide 37</vt:lpstr>
      <vt:lpstr>Slide 38</vt:lpstr>
      <vt:lpstr>Remember this mnemonic: MRI = Metal Results (in) Injury</vt:lpstr>
      <vt:lpstr> Peripheral nerve stimulation (PNS)  The rapid switching on and off of the magnetic field gradients is capable of causing nerve stimulation. Volunteers report a twitching sensation when exposed to rapidly switched fields, particularly in their extremities  </vt:lpstr>
      <vt:lpstr>BURNS</vt:lpstr>
      <vt:lpstr>Safety   (continued)</vt:lpstr>
      <vt:lpstr>Safety   (continued)</vt:lpstr>
      <vt:lpstr> Emergency Shut Down </vt:lpstr>
      <vt:lpstr> Another danger in MRI:  QUENCH! </vt:lpstr>
      <vt:lpstr> QUENCH! </vt:lpstr>
      <vt:lpstr>Importance of Proper Safety</vt:lpstr>
      <vt:lpstr>Why is proper MRI safety so important?</vt:lpstr>
      <vt:lpstr>Regulating those around you</vt:lpstr>
      <vt:lpstr>Keep the MR control area safe</vt:lpstr>
      <vt:lpstr> Emergency Situations </vt:lpstr>
      <vt:lpstr>Safety Training summary</vt:lpstr>
      <vt:lpstr>THE MAGNETIC FIELD IS AT FULL POWER  ALWAYS ….IT IS ALWAYS “ON”.</vt:lpstr>
      <vt:lpstr>The End</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dc:creator>
  <cp:lastModifiedBy>Skorenic</cp:lastModifiedBy>
  <cp:revision>249</cp:revision>
  <dcterms:created xsi:type="dcterms:W3CDTF">2010-06-23T14:02:04Z</dcterms:created>
  <dcterms:modified xsi:type="dcterms:W3CDTF">2013-10-04T13:38:12Z</dcterms:modified>
</cp:coreProperties>
</file>